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4" r:id="rId1"/>
  </p:sldMasterIdLst>
  <p:notesMasterIdLst>
    <p:notesMasterId r:id="rId53"/>
  </p:notesMasterIdLst>
  <p:sldIdLst>
    <p:sldId id="256" r:id="rId2"/>
    <p:sldId id="522" r:id="rId3"/>
    <p:sldId id="292" r:id="rId4"/>
    <p:sldId id="523" r:id="rId5"/>
    <p:sldId id="524" r:id="rId6"/>
    <p:sldId id="287" r:id="rId7"/>
    <p:sldId id="525" r:id="rId8"/>
    <p:sldId id="526" r:id="rId9"/>
    <p:sldId id="529" r:id="rId10"/>
    <p:sldId id="288" r:id="rId11"/>
    <p:sldId id="527" r:id="rId12"/>
    <p:sldId id="528" r:id="rId13"/>
    <p:sldId id="291" r:id="rId14"/>
    <p:sldId id="521" r:id="rId15"/>
    <p:sldId id="293" r:id="rId16"/>
    <p:sldId id="272" r:id="rId17"/>
    <p:sldId id="268" r:id="rId18"/>
    <p:sldId id="262" r:id="rId19"/>
    <p:sldId id="269" r:id="rId20"/>
    <p:sldId id="263" r:id="rId21"/>
    <p:sldId id="264" r:id="rId22"/>
    <p:sldId id="265" r:id="rId23"/>
    <p:sldId id="257" r:id="rId24"/>
    <p:sldId id="266" r:id="rId25"/>
    <p:sldId id="270" r:id="rId26"/>
    <p:sldId id="267" r:id="rId27"/>
    <p:sldId id="258" r:id="rId28"/>
    <p:sldId id="260" r:id="rId29"/>
    <p:sldId id="515" r:id="rId30"/>
    <p:sldId id="273" r:id="rId31"/>
    <p:sldId id="516" r:id="rId32"/>
    <p:sldId id="519" r:id="rId33"/>
    <p:sldId id="509" r:id="rId34"/>
    <p:sldId id="510" r:id="rId35"/>
    <p:sldId id="511" r:id="rId36"/>
    <p:sldId id="512" r:id="rId37"/>
    <p:sldId id="261" r:id="rId38"/>
    <p:sldId id="517" r:id="rId39"/>
    <p:sldId id="513" r:id="rId40"/>
    <p:sldId id="518" r:id="rId41"/>
    <p:sldId id="259" r:id="rId42"/>
    <p:sldId id="530" r:id="rId43"/>
    <p:sldId id="531" r:id="rId44"/>
    <p:sldId id="316" r:id="rId45"/>
    <p:sldId id="271" r:id="rId46"/>
    <p:sldId id="514" r:id="rId47"/>
    <p:sldId id="317" r:id="rId48"/>
    <p:sldId id="295" r:id="rId49"/>
    <p:sldId id="532" r:id="rId50"/>
    <p:sldId id="533" r:id="rId51"/>
    <p:sldId id="298"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409"/>
    <p:restoredTop sz="86265"/>
  </p:normalViewPr>
  <p:slideViewPr>
    <p:cSldViewPr snapToGrid="0" snapToObjects="1">
      <p:cViewPr varScale="1">
        <p:scale>
          <a:sx n="65" d="100"/>
          <a:sy n="65" d="100"/>
        </p:scale>
        <p:origin x="232" y="688"/>
      </p:cViewPr>
      <p:guideLst/>
    </p:cSldViewPr>
  </p:slideViewPr>
  <p:outlineViewPr>
    <p:cViewPr>
      <p:scale>
        <a:sx n="33" d="100"/>
        <a:sy n="33" d="100"/>
      </p:scale>
      <p:origin x="0" y="-40128"/>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20F70-8A1C-0044-B451-FF797547FBDF}" type="datetimeFigureOut">
              <a:rPr lang="en-US" smtClean="0"/>
              <a:t>4/8/19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413384-9C48-5842-BB30-416D0718A20F}" type="slidenum">
              <a:rPr lang="en-US" smtClean="0"/>
              <a:t>‹#›</a:t>
            </a:fld>
            <a:endParaRPr lang="en-US" dirty="0"/>
          </a:p>
        </p:txBody>
      </p:sp>
    </p:spTree>
    <p:extLst>
      <p:ext uri="{BB962C8B-B14F-4D97-AF65-F5344CB8AC3E}">
        <p14:creationId xmlns:p14="http://schemas.microsoft.com/office/powerpoint/2010/main" val="3386696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get serious. The reform movement in higher education did not start yesterday. In fact I believe that some of its roots are tied to the </a:t>
            </a:r>
            <a:r>
              <a:rPr lang="en-US" dirty="0" err="1"/>
              <a:t>mindshift</a:t>
            </a:r>
            <a:r>
              <a:rPr lang="en-US" dirty="0"/>
              <a:t> that began during the great recession as economic issues and that began with the focus on K-20 education from a global perspective.</a:t>
            </a:r>
          </a:p>
        </p:txBody>
      </p:sp>
      <p:sp>
        <p:nvSpPr>
          <p:cNvPr id="4" name="Slide Number Placeholder 3"/>
          <p:cNvSpPr>
            <a:spLocks noGrp="1"/>
          </p:cNvSpPr>
          <p:nvPr>
            <p:ph type="sldNum" sz="quarter" idx="5"/>
          </p:nvPr>
        </p:nvSpPr>
        <p:spPr/>
        <p:txBody>
          <a:bodyPr/>
          <a:lstStyle/>
          <a:p>
            <a:fld id="{9D265D70-29F7-3A41-9E16-BCC54F806F07}" type="slidenum">
              <a:rPr lang="en-US" smtClean="0"/>
              <a:t>2</a:t>
            </a:fld>
            <a:endParaRPr lang="en-US"/>
          </a:p>
        </p:txBody>
      </p:sp>
    </p:spTree>
    <p:extLst>
      <p:ext uri="{BB962C8B-B14F-4D97-AF65-F5344CB8AC3E}">
        <p14:creationId xmlns:p14="http://schemas.microsoft.com/office/powerpoint/2010/main" val="1419869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Law of absurdity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 we have any folks trained as reading specialists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Are you familiar with the rather old terminology from the reading field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Developmental Reading…corrective reading…remedial reading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let’s go to a metaphor with which you are all </a:t>
            </a:r>
            <a:r>
              <a:rPr lang="en-US" dirty="0" err="1"/>
              <a:t>familar</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9D265D70-29F7-3A41-9E16-BCC54F806F07}" type="slidenum">
              <a:rPr lang="en-US" smtClean="0"/>
              <a:t>11</a:t>
            </a:fld>
            <a:endParaRPr lang="en-US"/>
          </a:p>
        </p:txBody>
      </p:sp>
    </p:spTree>
    <p:extLst>
      <p:ext uri="{BB962C8B-B14F-4D97-AF65-F5344CB8AC3E}">
        <p14:creationId xmlns:p14="http://schemas.microsoft.com/office/powerpoint/2010/main" val="1923512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Fix the structure…let policy dictate pedagogy….pedagogy will automatically improve……gets past the inertia that is higher education.</a:t>
            </a:r>
          </a:p>
          <a:p>
            <a:endParaRPr lang="en-US" dirty="0"/>
          </a:p>
          <a:p>
            <a:r>
              <a:rPr lang="en-US" dirty="0"/>
              <a:t>The policy process that changed developmental education was but a pilot study for changing the structure of community college and technical education and perhaps in the long run higher education as a whole.</a:t>
            </a:r>
          </a:p>
          <a:p>
            <a:endParaRPr lang="en-US" dirty="0"/>
          </a:p>
          <a:p>
            <a:endParaRPr lang="en-US" dirty="0"/>
          </a:p>
        </p:txBody>
      </p:sp>
      <p:sp>
        <p:nvSpPr>
          <p:cNvPr id="4" name="Slide Number Placeholder 3"/>
          <p:cNvSpPr>
            <a:spLocks noGrp="1"/>
          </p:cNvSpPr>
          <p:nvPr>
            <p:ph type="sldNum" sz="quarter" idx="5"/>
          </p:nvPr>
        </p:nvSpPr>
        <p:spPr/>
        <p:txBody>
          <a:bodyPr/>
          <a:lstStyle/>
          <a:p>
            <a:fld id="{9D265D70-29F7-3A41-9E16-BCC54F806F07}" type="slidenum">
              <a:rPr lang="en-US" smtClean="0"/>
              <a:t>12</a:t>
            </a:fld>
            <a:endParaRPr lang="en-US"/>
          </a:p>
        </p:txBody>
      </p:sp>
    </p:spTree>
    <p:extLst>
      <p:ext uri="{BB962C8B-B14F-4D97-AF65-F5344CB8AC3E}">
        <p14:creationId xmlns:p14="http://schemas.microsoft.com/office/powerpoint/2010/main" val="3858019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powers that are leading higher education reform for the most part </a:t>
            </a:r>
            <a:r>
              <a:rPr lang="en-US" baseline="0" dirty="0"/>
              <a:t> have yet to propose PK-16 models.</a:t>
            </a:r>
            <a:endParaRPr lang="en-US" dirty="0"/>
          </a:p>
        </p:txBody>
      </p:sp>
      <p:sp>
        <p:nvSpPr>
          <p:cNvPr id="4" name="Slide Number Placeholder 3"/>
          <p:cNvSpPr>
            <a:spLocks noGrp="1"/>
          </p:cNvSpPr>
          <p:nvPr>
            <p:ph type="sldNum" sz="quarter" idx="5"/>
          </p:nvPr>
        </p:nvSpPr>
        <p:spPr/>
        <p:txBody>
          <a:bodyPr/>
          <a:lstStyle/>
          <a:p>
            <a:fld id="{9D265D70-29F7-3A41-9E16-BCC54F806F07}" type="slidenum">
              <a:rPr lang="en-US" smtClean="0"/>
              <a:t>13</a:t>
            </a:fld>
            <a:endParaRPr lang="en-US"/>
          </a:p>
        </p:txBody>
      </p:sp>
    </p:spTree>
    <p:extLst>
      <p:ext uri="{BB962C8B-B14F-4D97-AF65-F5344CB8AC3E}">
        <p14:creationId xmlns:p14="http://schemas.microsoft.com/office/powerpoint/2010/main" val="1867019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wrong here….did we have benchmarks? In a era of reform</a:t>
            </a:r>
            <a:r>
              <a:rPr lang="en-US" baseline="0" dirty="0"/>
              <a:t> focusing on conservative economic principles, higher education has become </a:t>
            </a:r>
            <a:r>
              <a:rPr lang="en-US" baseline="0" dirty="0" err="1"/>
              <a:t>benchmarkcentric</a:t>
            </a:r>
            <a:r>
              <a:rPr lang="en-US" baseline="0" dirty="0"/>
              <a:t>….and that is not all bad. So how did we change?</a:t>
            </a:r>
          </a:p>
          <a:p>
            <a:endParaRPr lang="en-US" baseline="0" dirty="0"/>
          </a:p>
          <a:p>
            <a:r>
              <a:rPr lang="en-US" baseline="0" dirty="0"/>
              <a:t>We were gatekeepers…that was the expectation…let them in to the school…but prove them worthy before they come to my sociology  class.</a:t>
            </a:r>
            <a:endParaRPr lang="en-US" dirty="0"/>
          </a:p>
        </p:txBody>
      </p:sp>
      <p:sp>
        <p:nvSpPr>
          <p:cNvPr id="4" name="Slide Number Placeholder 3"/>
          <p:cNvSpPr>
            <a:spLocks noGrp="1"/>
          </p:cNvSpPr>
          <p:nvPr>
            <p:ph type="sldNum" sz="quarter" idx="5"/>
          </p:nvPr>
        </p:nvSpPr>
        <p:spPr/>
        <p:txBody>
          <a:bodyPr/>
          <a:lstStyle/>
          <a:p>
            <a:fld id="{9D265D70-29F7-3A41-9E16-BCC54F806F07}" type="slidenum">
              <a:rPr lang="en-US" smtClean="0"/>
              <a:t>14</a:t>
            </a:fld>
            <a:endParaRPr lang="en-US"/>
          </a:p>
        </p:txBody>
      </p:sp>
    </p:spTree>
    <p:extLst>
      <p:ext uri="{BB962C8B-B14F-4D97-AF65-F5344CB8AC3E}">
        <p14:creationId xmlns:p14="http://schemas.microsoft.com/office/powerpoint/2010/main" val="25969338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Economics at play….. A new accountability</a:t>
            </a:r>
          </a:p>
        </p:txBody>
      </p:sp>
      <p:sp>
        <p:nvSpPr>
          <p:cNvPr id="4" name="Slide Number Placeholder 3"/>
          <p:cNvSpPr>
            <a:spLocks noGrp="1"/>
          </p:cNvSpPr>
          <p:nvPr>
            <p:ph type="sldNum" sz="quarter" idx="5"/>
          </p:nvPr>
        </p:nvSpPr>
        <p:spPr/>
        <p:txBody>
          <a:bodyPr/>
          <a:lstStyle/>
          <a:p>
            <a:fld id="{7D413384-9C48-5842-BB30-416D0718A20F}" type="slidenum">
              <a:rPr lang="en-US" smtClean="0"/>
              <a:t>15</a:t>
            </a:fld>
            <a:endParaRPr lang="en-US" dirty="0"/>
          </a:p>
        </p:txBody>
      </p:sp>
    </p:spTree>
    <p:extLst>
      <p:ext uri="{BB962C8B-B14F-4D97-AF65-F5344CB8AC3E}">
        <p14:creationId xmlns:p14="http://schemas.microsoft.com/office/powerpoint/2010/main" val="38908709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13384-9C48-5842-BB30-416D0718A20F}" type="slidenum">
              <a:rPr lang="en-US" smtClean="0"/>
              <a:t>16</a:t>
            </a:fld>
            <a:endParaRPr lang="en-US" dirty="0"/>
          </a:p>
        </p:txBody>
      </p:sp>
    </p:spTree>
    <p:extLst>
      <p:ext uri="{BB962C8B-B14F-4D97-AF65-F5344CB8AC3E}">
        <p14:creationId xmlns:p14="http://schemas.microsoft.com/office/powerpoint/2010/main" val="3889775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GE and CTE work</a:t>
            </a:r>
          </a:p>
        </p:txBody>
      </p:sp>
      <p:sp>
        <p:nvSpPr>
          <p:cNvPr id="4" name="Slide Number Placeholder 3"/>
          <p:cNvSpPr>
            <a:spLocks noGrp="1"/>
          </p:cNvSpPr>
          <p:nvPr>
            <p:ph type="sldNum" sz="quarter" idx="5"/>
          </p:nvPr>
        </p:nvSpPr>
        <p:spPr/>
        <p:txBody>
          <a:bodyPr/>
          <a:lstStyle/>
          <a:p>
            <a:fld id="{7D413384-9C48-5842-BB30-416D0718A20F}" type="slidenum">
              <a:rPr lang="en-US" smtClean="0"/>
              <a:t>18</a:t>
            </a:fld>
            <a:endParaRPr lang="en-US" dirty="0"/>
          </a:p>
        </p:txBody>
      </p:sp>
    </p:spTree>
    <p:extLst>
      <p:ext uri="{BB962C8B-B14F-4D97-AF65-F5344CB8AC3E}">
        <p14:creationId xmlns:p14="http://schemas.microsoft.com/office/powerpoint/2010/main" val="88334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realize that any mention of theory</a:t>
            </a:r>
            <a:r>
              <a:rPr lang="en-US" baseline="0" dirty="0"/>
              <a:t> at a practitioner oriented conference does present possible problems…never the less bear with me for a couple minutes</a:t>
            </a:r>
            <a:endParaRPr lang="en-US" dirty="0"/>
          </a:p>
        </p:txBody>
      </p:sp>
      <p:sp>
        <p:nvSpPr>
          <p:cNvPr id="4" name="Slide Number Placeholder 3"/>
          <p:cNvSpPr>
            <a:spLocks noGrp="1"/>
          </p:cNvSpPr>
          <p:nvPr>
            <p:ph type="sldNum" sz="quarter" idx="5"/>
          </p:nvPr>
        </p:nvSpPr>
        <p:spPr/>
        <p:txBody>
          <a:bodyPr/>
          <a:lstStyle/>
          <a:p>
            <a:fld id="{7D413384-9C48-5842-BB30-416D0718A20F}" type="slidenum">
              <a:rPr lang="en-US" smtClean="0"/>
              <a:t>19</a:t>
            </a:fld>
            <a:endParaRPr lang="en-US" dirty="0"/>
          </a:p>
        </p:txBody>
      </p:sp>
    </p:spTree>
    <p:extLst>
      <p:ext uri="{BB962C8B-B14F-4D97-AF65-F5344CB8AC3E}">
        <p14:creationId xmlns:p14="http://schemas.microsoft.com/office/powerpoint/2010/main" val="15547689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 Alexander presents developmental theory at its best….</a:t>
            </a:r>
          </a:p>
        </p:txBody>
      </p:sp>
      <p:sp>
        <p:nvSpPr>
          <p:cNvPr id="4" name="Slide Number Placeholder 3"/>
          <p:cNvSpPr>
            <a:spLocks noGrp="1"/>
          </p:cNvSpPr>
          <p:nvPr>
            <p:ph type="sldNum" sz="quarter" idx="5"/>
          </p:nvPr>
        </p:nvSpPr>
        <p:spPr/>
        <p:txBody>
          <a:bodyPr/>
          <a:lstStyle/>
          <a:p>
            <a:fld id="{7D413384-9C48-5842-BB30-416D0718A20F}" type="slidenum">
              <a:rPr lang="en-US" smtClean="0"/>
              <a:t>20</a:t>
            </a:fld>
            <a:endParaRPr lang="en-US" dirty="0"/>
          </a:p>
        </p:txBody>
      </p:sp>
    </p:spTree>
    <p:extLst>
      <p:ext uri="{BB962C8B-B14F-4D97-AF65-F5344CB8AC3E}">
        <p14:creationId xmlns:p14="http://schemas.microsoft.com/office/powerpoint/2010/main" val="38051876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understand the clear difference between content field literacy and disciplinary literacy</a:t>
            </a:r>
          </a:p>
        </p:txBody>
      </p:sp>
      <p:sp>
        <p:nvSpPr>
          <p:cNvPr id="4" name="Slide Number Placeholder 3"/>
          <p:cNvSpPr>
            <a:spLocks noGrp="1"/>
          </p:cNvSpPr>
          <p:nvPr>
            <p:ph type="sldNum" sz="quarter" idx="5"/>
          </p:nvPr>
        </p:nvSpPr>
        <p:spPr/>
        <p:txBody>
          <a:bodyPr/>
          <a:lstStyle/>
          <a:p>
            <a:fld id="{7D413384-9C48-5842-BB30-416D0718A20F}" type="slidenum">
              <a:rPr lang="en-US" smtClean="0"/>
              <a:t>21</a:t>
            </a:fld>
            <a:endParaRPr lang="en-US" dirty="0"/>
          </a:p>
        </p:txBody>
      </p:sp>
    </p:spTree>
    <p:extLst>
      <p:ext uri="{BB962C8B-B14F-4D97-AF65-F5344CB8AC3E}">
        <p14:creationId xmlns:p14="http://schemas.microsoft.com/office/powerpoint/2010/main" val="2645261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CLADEA organizations we often think that the reforms are targeted at developmental education. That is true but it was but low hanging fruit….an avenue of entry to a far greater endeavor</a:t>
            </a:r>
          </a:p>
          <a:p>
            <a:endParaRPr lang="en-US" dirty="0"/>
          </a:p>
        </p:txBody>
      </p:sp>
      <p:sp>
        <p:nvSpPr>
          <p:cNvPr id="4" name="Slide Number Placeholder 3"/>
          <p:cNvSpPr>
            <a:spLocks noGrp="1"/>
          </p:cNvSpPr>
          <p:nvPr>
            <p:ph type="sldNum" sz="quarter" idx="5"/>
          </p:nvPr>
        </p:nvSpPr>
        <p:spPr/>
        <p:txBody>
          <a:bodyPr/>
          <a:lstStyle/>
          <a:p>
            <a:fld id="{9D265D70-29F7-3A41-9E16-BCC54F806F07}" type="slidenum">
              <a:rPr lang="en-US" smtClean="0"/>
              <a:t>3</a:t>
            </a:fld>
            <a:endParaRPr lang="en-US"/>
          </a:p>
        </p:txBody>
      </p:sp>
    </p:spTree>
    <p:extLst>
      <p:ext uri="{BB962C8B-B14F-4D97-AF65-F5344CB8AC3E}">
        <p14:creationId xmlns:p14="http://schemas.microsoft.com/office/powerpoint/2010/main" val="27540512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know Tom </a:t>
            </a:r>
            <a:r>
              <a:rPr lang="en-US" dirty="0" err="1"/>
              <a:t>Sticht</a:t>
            </a:r>
            <a:r>
              <a:rPr lang="en-US" dirty="0"/>
              <a:t>?</a:t>
            </a:r>
          </a:p>
          <a:p>
            <a:endParaRPr lang="en-US" dirty="0"/>
          </a:p>
          <a:p>
            <a:r>
              <a:rPr lang="en-US" dirty="0"/>
              <a:t>IET models…do look up on the www</a:t>
            </a:r>
          </a:p>
          <a:p>
            <a:endParaRPr lang="en-US" dirty="0"/>
          </a:p>
          <a:p>
            <a:r>
              <a:rPr lang="en-US" dirty="0"/>
              <a:t>Perkins</a:t>
            </a:r>
          </a:p>
        </p:txBody>
      </p:sp>
      <p:sp>
        <p:nvSpPr>
          <p:cNvPr id="4" name="Slide Number Placeholder 3"/>
          <p:cNvSpPr>
            <a:spLocks noGrp="1"/>
          </p:cNvSpPr>
          <p:nvPr>
            <p:ph type="sldNum" sz="quarter" idx="5"/>
          </p:nvPr>
        </p:nvSpPr>
        <p:spPr/>
        <p:txBody>
          <a:bodyPr/>
          <a:lstStyle/>
          <a:p>
            <a:fld id="{7D413384-9C48-5842-BB30-416D0718A20F}" type="slidenum">
              <a:rPr lang="en-US" smtClean="0"/>
              <a:t>22</a:t>
            </a:fld>
            <a:endParaRPr lang="en-US" dirty="0"/>
          </a:p>
        </p:txBody>
      </p:sp>
    </p:spTree>
    <p:extLst>
      <p:ext uri="{BB962C8B-B14F-4D97-AF65-F5344CB8AC3E}">
        <p14:creationId xmlns:p14="http://schemas.microsoft.com/office/powerpoint/2010/main" val="37925629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13384-9C48-5842-BB30-416D0718A20F}" type="slidenum">
              <a:rPr lang="en-US" smtClean="0"/>
              <a:t>23</a:t>
            </a:fld>
            <a:endParaRPr lang="en-US" dirty="0"/>
          </a:p>
        </p:txBody>
      </p:sp>
    </p:spTree>
    <p:extLst>
      <p:ext uri="{BB962C8B-B14F-4D97-AF65-F5344CB8AC3E}">
        <p14:creationId xmlns:p14="http://schemas.microsoft.com/office/powerpoint/2010/main" val="9516702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explore the action  item</a:t>
            </a:r>
          </a:p>
        </p:txBody>
      </p:sp>
      <p:sp>
        <p:nvSpPr>
          <p:cNvPr id="4" name="Slide Number Placeholder 3"/>
          <p:cNvSpPr>
            <a:spLocks noGrp="1"/>
          </p:cNvSpPr>
          <p:nvPr>
            <p:ph type="sldNum" sz="quarter" idx="5"/>
          </p:nvPr>
        </p:nvSpPr>
        <p:spPr/>
        <p:txBody>
          <a:bodyPr/>
          <a:lstStyle/>
          <a:p>
            <a:fld id="{7D413384-9C48-5842-BB30-416D0718A20F}" type="slidenum">
              <a:rPr lang="en-US" smtClean="0"/>
              <a:t>24</a:t>
            </a:fld>
            <a:endParaRPr lang="en-US" dirty="0"/>
          </a:p>
        </p:txBody>
      </p:sp>
    </p:spTree>
    <p:extLst>
      <p:ext uri="{BB962C8B-B14F-4D97-AF65-F5344CB8AC3E}">
        <p14:creationId xmlns:p14="http://schemas.microsoft.com/office/powerpoint/2010/main" val="42623424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Std</a:t>
            </a:r>
            <a:r>
              <a:rPr lang="en-US" dirty="0"/>
              <a:t> Success does contextualize to a degree when there are visits to the library, the counseling center, etc.</a:t>
            </a:r>
          </a:p>
          <a:p>
            <a:endParaRPr lang="en-US" dirty="0"/>
          </a:p>
          <a:p>
            <a:r>
              <a:rPr lang="en-US" dirty="0"/>
              <a:t>Simulation is removed in time and space from the actual course(s) where the transfer is</a:t>
            </a:r>
            <a:r>
              <a:rPr lang="en-US" baseline="0" dirty="0"/>
              <a:t> needed</a:t>
            </a:r>
            <a:endParaRPr lang="en-US" dirty="0"/>
          </a:p>
        </p:txBody>
      </p:sp>
      <p:sp>
        <p:nvSpPr>
          <p:cNvPr id="4" name="Slide Number Placeholder 3"/>
          <p:cNvSpPr>
            <a:spLocks noGrp="1"/>
          </p:cNvSpPr>
          <p:nvPr>
            <p:ph type="sldNum" sz="quarter" idx="5"/>
          </p:nvPr>
        </p:nvSpPr>
        <p:spPr/>
        <p:txBody>
          <a:bodyPr/>
          <a:lstStyle/>
          <a:p>
            <a:fld id="{7D413384-9C48-5842-BB30-416D0718A20F}" type="slidenum">
              <a:rPr lang="en-US" smtClean="0"/>
              <a:t>25</a:t>
            </a:fld>
            <a:endParaRPr lang="en-US" dirty="0"/>
          </a:p>
        </p:txBody>
      </p:sp>
    </p:spTree>
    <p:extLst>
      <p:ext uri="{BB962C8B-B14F-4D97-AF65-F5344CB8AC3E}">
        <p14:creationId xmlns:p14="http://schemas.microsoft.com/office/powerpoint/2010/main" val="13504024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theory does this support?</a:t>
            </a:r>
          </a:p>
        </p:txBody>
      </p:sp>
      <p:sp>
        <p:nvSpPr>
          <p:cNvPr id="4" name="Slide Number Placeholder 3"/>
          <p:cNvSpPr>
            <a:spLocks noGrp="1"/>
          </p:cNvSpPr>
          <p:nvPr>
            <p:ph type="sldNum" sz="quarter" idx="5"/>
          </p:nvPr>
        </p:nvSpPr>
        <p:spPr/>
        <p:txBody>
          <a:bodyPr/>
          <a:lstStyle/>
          <a:p>
            <a:fld id="{7D413384-9C48-5842-BB30-416D0718A20F}" type="slidenum">
              <a:rPr lang="en-US" smtClean="0"/>
              <a:t>26</a:t>
            </a:fld>
            <a:endParaRPr lang="en-US" dirty="0"/>
          </a:p>
        </p:txBody>
      </p:sp>
    </p:spTree>
    <p:extLst>
      <p:ext uri="{BB962C8B-B14F-4D97-AF65-F5344CB8AC3E}">
        <p14:creationId xmlns:p14="http://schemas.microsoft.com/office/powerpoint/2010/main" val="34672152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Pitt….1977</a:t>
            </a:r>
          </a:p>
        </p:txBody>
      </p:sp>
      <p:sp>
        <p:nvSpPr>
          <p:cNvPr id="4" name="Slide Number Placeholder 3"/>
          <p:cNvSpPr>
            <a:spLocks noGrp="1"/>
          </p:cNvSpPr>
          <p:nvPr>
            <p:ph type="sldNum" sz="quarter" idx="5"/>
          </p:nvPr>
        </p:nvSpPr>
        <p:spPr/>
        <p:txBody>
          <a:bodyPr/>
          <a:lstStyle/>
          <a:p>
            <a:fld id="{7D413384-9C48-5842-BB30-416D0718A20F}" type="slidenum">
              <a:rPr lang="en-US" smtClean="0"/>
              <a:t>28</a:t>
            </a:fld>
            <a:endParaRPr lang="en-US" dirty="0"/>
          </a:p>
        </p:txBody>
      </p:sp>
    </p:spTree>
    <p:extLst>
      <p:ext uri="{BB962C8B-B14F-4D97-AF65-F5344CB8AC3E}">
        <p14:creationId xmlns:p14="http://schemas.microsoft.com/office/powerpoint/2010/main" val="1280164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13384-9C48-5842-BB30-416D0718A20F}" type="slidenum">
              <a:rPr lang="en-US" smtClean="0"/>
              <a:t>29</a:t>
            </a:fld>
            <a:endParaRPr lang="en-US" dirty="0"/>
          </a:p>
        </p:txBody>
      </p:sp>
    </p:spTree>
    <p:extLst>
      <p:ext uri="{BB962C8B-B14F-4D97-AF65-F5344CB8AC3E}">
        <p14:creationId xmlns:p14="http://schemas.microsoft.com/office/powerpoint/2010/main" val="11325949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13384-9C48-5842-BB30-416D0718A20F}" type="slidenum">
              <a:rPr lang="en-US" smtClean="0"/>
              <a:t>30</a:t>
            </a:fld>
            <a:endParaRPr lang="en-US" dirty="0"/>
          </a:p>
        </p:txBody>
      </p:sp>
    </p:spTree>
    <p:extLst>
      <p:ext uri="{BB962C8B-B14F-4D97-AF65-F5344CB8AC3E}">
        <p14:creationId xmlns:p14="http://schemas.microsoft.com/office/powerpoint/2010/main" val="814351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SF State…</a:t>
            </a:r>
          </a:p>
        </p:txBody>
      </p:sp>
      <p:sp>
        <p:nvSpPr>
          <p:cNvPr id="4" name="Slide Number Placeholder 3"/>
          <p:cNvSpPr>
            <a:spLocks noGrp="1"/>
          </p:cNvSpPr>
          <p:nvPr>
            <p:ph type="sldNum" sz="quarter" idx="5"/>
          </p:nvPr>
        </p:nvSpPr>
        <p:spPr/>
        <p:txBody>
          <a:bodyPr/>
          <a:lstStyle/>
          <a:p>
            <a:fld id="{7D413384-9C48-5842-BB30-416D0718A20F}" type="slidenum">
              <a:rPr lang="en-US" smtClean="0"/>
              <a:t>31</a:t>
            </a:fld>
            <a:endParaRPr lang="en-US" dirty="0"/>
          </a:p>
        </p:txBody>
      </p:sp>
    </p:spTree>
    <p:extLst>
      <p:ext uri="{BB962C8B-B14F-4D97-AF65-F5344CB8AC3E}">
        <p14:creationId xmlns:p14="http://schemas.microsoft.com/office/powerpoint/2010/main" val="35257414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13384-9C48-5842-BB30-416D0718A20F}" type="slidenum">
              <a:rPr lang="en-US" smtClean="0"/>
              <a:t>32</a:t>
            </a:fld>
            <a:endParaRPr lang="en-US" dirty="0"/>
          </a:p>
        </p:txBody>
      </p:sp>
    </p:spTree>
    <p:extLst>
      <p:ext uri="{BB962C8B-B14F-4D97-AF65-F5344CB8AC3E}">
        <p14:creationId xmlns:p14="http://schemas.microsoft.com/office/powerpoint/2010/main" val="2762842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265D70-29F7-3A41-9E16-BCC54F806F07}" type="slidenum">
              <a:rPr lang="en-US" smtClean="0"/>
              <a:t>4</a:t>
            </a:fld>
            <a:endParaRPr lang="en-US"/>
          </a:p>
        </p:txBody>
      </p:sp>
    </p:spTree>
    <p:extLst>
      <p:ext uri="{BB962C8B-B14F-4D97-AF65-F5344CB8AC3E}">
        <p14:creationId xmlns:p14="http://schemas.microsoft.com/office/powerpoint/2010/main" val="42672699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Multiple</a:t>
            </a:r>
            <a:r>
              <a:rPr lang="en-US" altLang="en-US" baseline="0" dirty="0"/>
              <a:t> book approach…not basic skills</a:t>
            </a:r>
            <a:endParaRPr lang="en-US" altLang="en-US" dirty="0"/>
          </a:p>
        </p:txBody>
      </p:sp>
      <p:sp>
        <p:nvSpPr>
          <p:cNvPr id="410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69799A66-72C4-4D4D-A0BB-0F8F6AF2761C}" type="slidenum">
              <a:rPr lang="ru-RU" altLang="en-US" smtClean="0"/>
              <a:pPr eaLnBrk="1" fontAlgn="base" hangingPunct="1">
                <a:spcBef>
                  <a:spcPct val="0"/>
                </a:spcBef>
                <a:spcAft>
                  <a:spcPct val="0"/>
                </a:spcAft>
              </a:pPr>
              <a:t>33</a:t>
            </a:fld>
            <a:endParaRPr lang="ru-RU" altLang="en-US" dirty="0"/>
          </a:p>
        </p:txBody>
      </p:sp>
    </p:spTree>
    <p:extLst>
      <p:ext uri="{BB962C8B-B14F-4D97-AF65-F5344CB8AC3E}">
        <p14:creationId xmlns:p14="http://schemas.microsoft.com/office/powerpoint/2010/main" val="42860050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 to be political</a:t>
            </a:r>
          </a:p>
          <a:p>
            <a:endParaRPr lang="en-US" dirty="0"/>
          </a:p>
          <a:p>
            <a:r>
              <a:rPr lang="en-US" dirty="0"/>
              <a:t>Have an advisory committee…who might you invite?</a:t>
            </a:r>
          </a:p>
        </p:txBody>
      </p:sp>
      <p:sp>
        <p:nvSpPr>
          <p:cNvPr id="4" name="Slide Number Placeholder 3"/>
          <p:cNvSpPr>
            <a:spLocks noGrp="1"/>
          </p:cNvSpPr>
          <p:nvPr>
            <p:ph type="sldNum" sz="quarter" idx="5"/>
          </p:nvPr>
        </p:nvSpPr>
        <p:spPr/>
        <p:txBody>
          <a:bodyPr/>
          <a:lstStyle/>
          <a:p>
            <a:fld id="{7D413384-9C48-5842-BB30-416D0718A20F}" type="slidenum">
              <a:rPr lang="en-US" smtClean="0"/>
              <a:t>34</a:t>
            </a:fld>
            <a:endParaRPr lang="en-US" dirty="0"/>
          </a:p>
        </p:txBody>
      </p:sp>
    </p:spTree>
    <p:extLst>
      <p:ext uri="{BB962C8B-B14F-4D97-AF65-F5344CB8AC3E}">
        <p14:creationId xmlns:p14="http://schemas.microsoft.com/office/powerpoint/2010/main" val="1084625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 the pros and </a:t>
            </a:r>
            <a:r>
              <a:rPr lang="en-US" dirty="0" err="1"/>
              <a:t>cons..know</a:t>
            </a:r>
            <a:r>
              <a:rPr lang="en-US" dirty="0"/>
              <a:t> the research</a:t>
            </a:r>
          </a:p>
        </p:txBody>
      </p:sp>
      <p:sp>
        <p:nvSpPr>
          <p:cNvPr id="4" name="Slide Number Placeholder 3"/>
          <p:cNvSpPr>
            <a:spLocks noGrp="1"/>
          </p:cNvSpPr>
          <p:nvPr>
            <p:ph type="sldNum" sz="quarter" idx="5"/>
          </p:nvPr>
        </p:nvSpPr>
        <p:spPr/>
        <p:txBody>
          <a:bodyPr/>
          <a:lstStyle/>
          <a:p>
            <a:fld id="{7D413384-9C48-5842-BB30-416D0718A20F}" type="slidenum">
              <a:rPr lang="en-US" smtClean="0"/>
              <a:t>35</a:t>
            </a:fld>
            <a:endParaRPr lang="en-US" dirty="0"/>
          </a:p>
        </p:txBody>
      </p:sp>
    </p:spTree>
    <p:extLst>
      <p:ext uri="{BB962C8B-B14F-4D97-AF65-F5344CB8AC3E}">
        <p14:creationId xmlns:p14="http://schemas.microsoft.com/office/powerpoint/2010/main" val="42425213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silo was safe…..Look at Positioning Theory</a:t>
            </a:r>
          </a:p>
        </p:txBody>
      </p:sp>
      <p:sp>
        <p:nvSpPr>
          <p:cNvPr id="4" name="Slide Number Placeholder 3"/>
          <p:cNvSpPr>
            <a:spLocks noGrp="1"/>
          </p:cNvSpPr>
          <p:nvPr>
            <p:ph type="sldNum" sz="quarter" idx="5"/>
          </p:nvPr>
        </p:nvSpPr>
        <p:spPr/>
        <p:txBody>
          <a:bodyPr/>
          <a:lstStyle/>
          <a:p>
            <a:fld id="{7D413384-9C48-5842-BB30-416D0718A20F}" type="slidenum">
              <a:rPr lang="en-US" smtClean="0"/>
              <a:t>36</a:t>
            </a:fld>
            <a:endParaRPr lang="en-US" dirty="0"/>
          </a:p>
        </p:txBody>
      </p:sp>
    </p:spTree>
    <p:extLst>
      <p:ext uri="{BB962C8B-B14F-4D97-AF65-F5344CB8AC3E}">
        <p14:creationId xmlns:p14="http://schemas.microsoft.com/office/powerpoint/2010/main" val="42219545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13384-9C48-5842-BB30-416D0718A20F}" type="slidenum">
              <a:rPr lang="en-US" smtClean="0"/>
              <a:t>37</a:t>
            </a:fld>
            <a:endParaRPr lang="en-US" dirty="0"/>
          </a:p>
        </p:txBody>
      </p:sp>
    </p:spTree>
    <p:extLst>
      <p:ext uri="{BB962C8B-B14F-4D97-AF65-F5344CB8AC3E}">
        <p14:creationId xmlns:p14="http://schemas.microsoft.com/office/powerpoint/2010/main" val="7967266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CLADEA</a:t>
            </a:r>
          </a:p>
        </p:txBody>
      </p:sp>
      <p:sp>
        <p:nvSpPr>
          <p:cNvPr id="4" name="Slide Number Placeholder 3"/>
          <p:cNvSpPr>
            <a:spLocks noGrp="1"/>
          </p:cNvSpPr>
          <p:nvPr>
            <p:ph type="sldNum" sz="quarter" idx="5"/>
          </p:nvPr>
        </p:nvSpPr>
        <p:spPr/>
        <p:txBody>
          <a:bodyPr/>
          <a:lstStyle/>
          <a:p>
            <a:fld id="{7D413384-9C48-5842-BB30-416D0718A20F}" type="slidenum">
              <a:rPr lang="en-US" smtClean="0"/>
              <a:t>42</a:t>
            </a:fld>
            <a:endParaRPr lang="en-US" dirty="0"/>
          </a:p>
        </p:txBody>
      </p:sp>
    </p:spTree>
    <p:extLst>
      <p:ext uri="{BB962C8B-B14F-4D97-AF65-F5344CB8AC3E}">
        <p14:creationId xmlns:p14="http://schemas.microsoft.com/office/powerpoint/2010/main" val="26722017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Ties to Gates</a:t>
            </a:r>
          </a:p>
        </p:txBody>
      </p:sp>
      <p:sp>
        <p:nvSpPr>
          <p:cNvPr id="4" name="Slide Number Placeholder 3"/>
          <p:cNvSpPr>
            <a:spLocks noGrp="1"/>
          </p:cNvSpPr>
          <p:nvPr>
            <p:ph type="sldNum" sz="quarter" idx="5"/>
          </p:nvPr>
        </p:nvSpPr>
        <p:spPr/>
        <p:txBody>
          <a:bodyPr/>
          <a:lstStyle/>
          <a:p>
            <a:fld id="{7D413384-9C48-5842-BB30-416D0718A20F}" type="slidenum">
              <a:rPr lang="en-US" smtClean="0"/>
              <a:t>43</a:t>
            </a:fld>
            <a:endParaRPr lang="en-US" dirty="0"/>
          </a:p>
        </p:txBody>
      </p:sp>
    </p:spTree>
    <p:extLst>
      <p:ext uri="{BB962C8B-B14F-4D97-AF65-F5344CB8AC3E}">
        <p14:creationId xmlns:p14="http://schemas.microsoft.com/office/powerpoint/2010/main" val="23156728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be looking five to ten years down the road…difficult for those thinking about what to teach on Monday</a:t>
            </a:r>
          </a:p>
          <a:p>
            <a:endParaRPr lang="en-US" dirty="0"/>
          </a:p>
          <a:p>
            <a:endParaRPr lang="en-US" dirty="0"/>
          </a:p>
        </p:txBody>
      </p:sp>
      <p:sp>
        <p:nvSpPr>
          <p:cNvPr id="4" name="Slide Number Placeholder 3"/>
          <p:cNvSpPr>
            <a:spLocks noGrp="1"/>
          </p:cNvSpPr>
          <p:nvPr>
            <p:ph type="sldNum" sz="quarter" idx="5"/>
          </p:nvPr>
        </p:nvSpPr>
        <p:spPr/>
        <p:txBody>
          <a:bodyPr/>
          <a:lstStyle/>
          <a:p>
            <a:fld id="{9D265D70-29F7-3A41-9E16-BCC54F806F07}" type="slidenum">
              <a:rPr lang="en-US" smtClean="0"/>
              <a:t>44</a:t>
            </a:fld>
            <a:endParaRPr lang="en-US"/>
          </a:p>
        </p:txBody>
      </p:sp>
    </p:spTree>
    <p:extLst>
      <p:ext uri="{BB962C8B-B14F-4D97-AF65-F5344CB8AC3E}">
        <p14:creationId xmlns:p14="http://schemas.microsoft.com/office/powerpoint/2010/main" val="36868935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look at the 800 pound gorilla in the room</a:t>
            </a:r>
          </a:p>
          <a:p>
            <a:endParaRPr lang="en-US" dirty="0"/>
          </a:p>
          <a:p>
            <a:r>
              <a:rPr lang="en-US" dirty="0"/>
              <a:t>I hear he is doing an afternoon</a:t>
            </a:r>
            <a:r>
              <a:rPr lang="en-US" baseline="0" dirty="0"/>
              <a:t> breakout session.</a:t>
            </a:r>
          </a:p>
          <a:p>
            <a:endParaRPr lang="en-US" baseline="0" dirty="0"/>
          </a:p>
          <a:p>
            <a:r>
              <a:rPr lang="en-US" dirty="0"/>
              <a:t>The death of 12 grade……3 year college….</a:t>
            </a:r>
          </a:p>
        </p:txBody>
      </p:sp>
      <p:sp>
        <p:nvSpPr>
          <p:cNvPr id="4" name="Slide Number Placeholder 3"/>
          <p:cNvSpPr>
            <a:spLocks noGrp="1"/>
          </p:cNvSpPr>
          <p:nvPr>
            <p:ph type="sldNum" sz="quarter" idx="5"/>
          </p:nvPr>
        </p:nvSpPr>
        <p:spPr/>
        <p:txBody>
          <a:bodyPr/>
          <a:lstStyle/>
          <a:p>
            <a:fld id="{9D265D70-29F7-3A41-9E16-BCC54F806F07}" type="slidenum">
              <a:rPr lang="en-US" smtClean="0"/>
              <a:t>47</a:t>
            </a:fld>
            <a:endParaRPr lang="en-US"/>
          </a:p>
        </p:txBody>
      </p:sp>
    </p:spTree>
    <p:extLst>
      <p:ext uri="{BB962C8B-B14F-4D97-AF65-F5344CB8AC3E}">
        <p14:creationId xmlns:p14="http://schemas.microsoft.com/office/powerpoint/2010/main" val="38707865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265D70-29F7-3A41-9E16-BCC54F806F07}" type="slidenum">
              <a:rPr lang="en-US" smtClean="0"/>
              <a:t>48</a:t>
            </a:fld>
            <a:endParaRPr lang="en-US"/>
          </a:p>
        </p:txBody>
      </p:sp>
    </p:spTree>
    <p:extLst>
      <p:ext uri="{BB962C8B-B14F-4D97-AF65-F5344CB8AC3E}">
        <p14:creationId xmlns:p14="http://schemas.microsoft.com/office/powerpoint/2010/main" val="290257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265D70-29F7-3A41-9E16-BCC54F806F07}" type="slidenum">
              <a:rPr lang="en-US" smtClean="0"/>
              <a:t>5</a:t>
            </a:fld>
            <a:endParaRPr lang="en-US"/>
          </a:p>
        </p:txBody>
      </p:sp>
    </p:spTree>
    <p:extLst>
      <p:ext uri="{BB962C8B-B14F-4D97-AF65-F5344CB8AC3E}">
        <p14:creationId xmlns:p14="http://schemas.microsoft.com/office/powerpoint/2010/main" val="17494067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265D70-29F7-3A41-9E16-BCC54F806F07}" type="slidenum">
              <a:rPr lang="en-US" smtClean="0"/>
              <a:t>51</a:t>
            </a:fld>
            <a:endParaRPr lang="en-US"/>
          </a:p>
        </p:txBody>
      </p:sp>
    </p:spTree>
    <p:extLst>
      <p:ext uri="{BB962C8B-B14F-4D97-AF65-F5344CB8AC3E}">
        <p14:creationId xmlns:p14="http://schemas.microsoft.com/office/powerpoint/2010/main" val="286187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265D70-29F7-3A41-9E16-BCC54F806F07}" type="slidenum">
              <a:rPr lang="en-US" smtClean="0"/>
              <a:t>6</a:t>
            </a:fld>
            <a:endParaRPr lang="en-US"/>
          </a:p>
        </p:txBody>
      </p:sp>
    </p:spTree>
    <p:extLst>
      <p:ext uri="{BB962C8B-B14F-4D97-AF65-F5344CB8AC3E}">
        <p14:creationId xmlns:p14="http://schemas.microsoft.com/office/powerpoint/2010/main" val="2211720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265D70-29F7-3A41-9E16-BCC54F806F07}" type="slidenum">
              <a:rPr lang="en-US" smtClean="0"/>
              <a:t>7</a:t>
            </a:fld>
            <a:endParaRPr lang="en-US"/>
          </a:p>
        </p:txBody>
      </p:sp>
    </p:spTree>
    <p:extLst>
      <p:ext uri="{BB962C8B-B14F-4D97-AF65-F5344CB8AC3E}">
        <p14:creationId xmlns:p14="http://schemas.microsoft.com/office/powerpoint/2010/main" val="1021086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265D70-29F7-3A41-9E16-BCC54F806F07}" type="slidenum">
              <a:rPr lang="en-US" smtClean="0"/>
              <a:t>8</a:t>
            </a:fld>
            <a:endParaRPr lang="en-US"/>
          </a:p>
        </p:txBody>
      </p:sp>
    </p:spTree>
    <p:extLst>
      <p:ext uri="{BB962C8B-B14F-4D97-AF65-F5344CB8AC3E}">
        <p14:creationId xmlns:p14="http://schemas.microsoft.com/office/powerpoint/2010/main" val="1289134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413384-9C48-5842-BB30-416D0718A20F}" type="slidenum">
              <a:rPr lang="en-US" smtClean="0"/>
              <a:t>9</a:t>
            </a:fld>
            <a:endParaRPr lang="en-US" dirty="0"/>
          </a:p>
        </p:txBody>
      </p:sp>
    </p:spTree>
    <p:extLst>
      <p:ext uri="{BB962C8B-B14F-4D97-AF65-F5344CB8AC3E}">
        <p14:creationId xmlns:p14="http://schemas.microsoft.com/office/powerpoint/2010/main" val="3924451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NOSS should never have given up the remedial mission as explicit….or developmental as explicit….</a:t>
            </a:r>
          </a:p>
          <a:p>
            <a:endParaRPr lang="en-US" dirty="0"/>
          </a:p>
          <a:p>
            <a:endParaRPr lang="en-US" dirty="0"/>
          </a:p>
        </p:txBody>
      </p:sp>
      <p:sp>
        <p:nvSpPr>
          <p:cNvPr id="4" name="Slide Number Placeholder 3"/>
          <p:cNvSpPr>
            <a:spLocks noGrp="1"/>
          </p:cNvSpPr>
          <p:nvPr>
            <p:ph type="sldNum" sz="quarter" idx="5"/>
          </p:nvPr>
        </p:nvSpPr>
        <p:spPr/>
        <p:txBody>
          <a:bodyPr/>
          <a:lstStyle/>
          <a:p>
            <a:fld id="{9D265D70-29F7-3A41-9E16-BCC54F806F07}" type="slidenum">
              <a:rPr lang="en-US" smtClean="0"/>
              <a:t>10</a:t>
            </a:fld>
            <a:endParaRPr lang="en-US"/>
          </a:p>
        </p:txBody>
      </p:sp>
    </p:spTree>
    <p:extLst>
      <p:ext uri="{BB962C8B-B14F-4D97-AF65-F5344CB8AC3E}">
        <p14:creationId xmlns:p14="http://schemas.microsoft.com/office/powerpoint/2010/main" val="195628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6438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15575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52404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5338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798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492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978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0719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773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2243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639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6588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3767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892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629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5238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4/8/19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2651239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hyperlink" Target="http://actla.info/"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2A98-F1CE-224B-A6A9-13E83377367B}"/>
              </a:ext>
            </a:extLst>
          </p:cNvPr>
          <p:cNvSpPr>
            <a:spLocks noGrp="1"/>
          </p:cNvSpPr>
          <p:nvPr>
            <p:ph type="ctrTitle"/>
          </p:nvPr>
        </p:nvSpPr>
        <p:spPr>
          <a:xfrm>
            <a:off x="1759237" y="928688"/>
            <a:ext cx="8249158" cy="3514725"/>
          </a:xfrm>
        </p:spPr>
        <p:txBody>
          <a:bodyPr>
            <a:normAutofit/>
          </a:bodyPr>
          <a:lstStyle/>
          <a:p>
            <a:r>
              <a:rPr lang="en-US" dirty="0"/>
              <a:t>After the Reform Era</a:t>
            </a:r>
            <a:br>
              <a:rPr lang="en-US" dirty="0"/>
            </a:br>
            <a:r>
              <a:rPr lang="en-US" dirty="0"/>
              <a:t>A Path Forward for Academic Support Pedagogy</a:t>
            </a:r>
          </a:p>
        </p:txBody>
      </p:sp>
      <p:sp>
        <p:nvSpPr>
          <p:cNvPr id="3" name="Subtitle 2">
            <a:extLst>
              <a:ext uri="{FF2B5EF4-FFF2-40B4-BE49-F238E27FC236}">
                <a16:creationId xmlns:a16="http://schemas.microsoft.com/office/drawing/2014/main" id="{F1AA6833-994F-E140-9862-BA2B9756A83C}"/>
              </a:ext>
            </a:extLst>
          </p:cNvPr>
          <p:cNvSpPr>
            <a:spLocks noGrp="1"/>
          </p:cNvSpPr>
          <p:nvPr>
            <p:ph type="subTitle" idx="1"/>
          </p:nvPr>
        </p:nvSpPr>
        <p:spPr>
          <a:xfrm>
            <a:off x="1759236" y="4629149"/>
            <a:ext cx="8673427" cy="1142063"/>
          </a:xfrm>
        </p:spPr>
        <p:txBody>
          <a:bodyPr>
            <a:normAutofit/>
          </a:bodyPr>
          <a:lstStyle/>
          <a:p>
            <a:r>
              <a:rPr lang="en-US" sz="2800" dirty="0"/>
              <a:t>Norman A. Stahl</a:t>
            </a:r>
          </a:p>
          <a:p>
            <a:r>
              <a:rPr lang="en-US" sz="2800" dirty="0"/>
              <a:t>TASS 2019</a:t>
            </a:r>
          </a:p>
        </p:txBody>
      </p:sp>
    </p:spTree>
    <p:extLst>
      <p:ext uri="{BB962C8B-B14F-4D97-AF65-F5344CB8AC3E}">
        <p14:creationId xmlns:p14="http://schemas.microsoft.com/office/powerpoint/2010/main" val="443963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B44A6C-2C04-F742-AA0A-5FFF441F5912}"/>
              </a:ext>
            </a:extLst>
          </p:cNvPr>
          <p:cNvSpPr>
            <a:spLocks noGrp="1"/>
          </p:cNvSpPr>
          <p:nvPr>
            <p:ph type="title"/>
          </p:nvPr>
        </p:nvSpPr>
        <p:spPr>
          <a:xfrm>
            <a:off x="1295867" y="1491845"/>
            <a:ext cx="10058400" cy="5232827"/>
          </a:xfrm>
        </p:spPr>
        <p:txBody>
          <a:bodyPr>
            <a:noAutofit/>
          </a:bodyPr>
          <a:lstStyle/>
          <a:p>
            <a:pPr marL="0" indent="0"/>
            <a:r>
              <a:rPr lang="en-US" sz="2800" dirty="0">
                <a:latin typeface="Franklin Gothic Medium" panose="020B0603020102020204" pitchFamily="34" charset="0"/>
              </a:rPr>
              <a:t>As NARDSPE morphed into NADE, the philosophical focus was to be developmental education, but across the years the models adopted actually built upon the remedial education. </a:t>
            </a:r>
            <a:br>
              <a:rPr lang="en-US" sz="2800" dirty="0">
                <a:latin typeface="Franklin Gothic Medium" panose="020B0603020102020204" pitchFamily="34" charset="0"/>
              </a:rPr>
            </a:br>
            <a:br>
              <a:rPr lang="en-US" sz="2800" dirty="0">
                <a:latin typeface="Franklin Gothic Medium" panose="020B0603020102020204" pitchFamily="34" charset="0"/>
              </a:rPr>
            </a:br>
            <a:r>
              <a:rPr lang="en-US" sz="2800" dirty="0">
                <a:latin typeface="Franklin Gothic Medium" panose="020B0603020102020204" pitchFamily="34" charset="0"/>
              </a:rPr>
              <a:t>Hence, there emerged a situation where the definition of </a:t>
            </a:r>
            <a:r>
              <a:rPr lang="en-US" sz="2800" i="1" dirty="0">
                <a:latin typeface="Franklin Gothic Medium" panose="020B0603020102020204" pitchFamily="34" charset="0"/>
              </a:rPr>
              <a:t>developmental</a:t>
            </a:r>
            <a:r>
              <a:rPr lang="en-US" sz="2800" dirty="0">
                <a:latin typeface="Franklin Gothic Medium" panose="020B0603020102020204" pitchFamily="34" charset="0"/>
              </a:rPr>
              <a:t> simply became </a:t>
            </a:r>
            <a:r>
              <a:rPr lang="en-US" sz="2800" i="1" dirty="0">
                <a:latin typeface="Franklin Gothic Medium" panose="020B0603020102020204" pitchFamily="34" charset="0"/>
              </a:rPr>
              <a:t>remedial in reality and in the eyes of the higher education community</a:t>
            </a:r>
            <a:r>
              <a:rPr lang="en-US" sz="2800" dirty="0">
                <a:latin typeface="Franklin Gothic Medium" panose="020B0603020102020204" pitchFamily="34" charset="0"/>
              </a:rPr>
              <a:t>. </a:t>
            </a:r>
            <a:br>
              <a:rPr lang="en-US" sz="2800" dirty="0">
                <a:latin typeface="Franklin Gothic Medium" panose="020B0603020102020204" pitchFamily="34" charset="0"/>
              </a:rPr>
            </a:br>
            <a:br>
              <a:rPr lang="en-US" sz="2800" dirty="0">
                <a:latin typeface="Franklin Gothic Medium" panose="020B0603020102020204" pitchFamily="34" charset="0"/>
              </a:rPr>
            </a:br>
            <a:r>
              <a:rPr lang="en-US" sz="2800" dirty="0">
                <a:latin typeface="Franklin Gothic Medium" panose="020B0603020102020204" pitchFamily="34" charset="0"/>
              </a:rPr>
              <a:t>True developmental education as a philosophy was replaced by developmental studies which was an administrative scheme.</a:t>
            </a:r>
          </a:p>
        </p:txBody>
      </p:sp>
    </p:spTree>
    <p:extLst>
      <p:ext uri="{BB962C8B-B14F-4D97-AF65-F5344CB8AC3E}">
        <p14:creationId xmlns:p14="http://schemas.microsoft.com/office/powerpoint/2010/main" val="1184299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DB2B9-0B8F-0843-9C1E-911568CBBABA}"/>
              </a:ext>
            </a:extLst>
          </p:cNvPr>
          <p:cNvSpPr>
            <a:spLocks noGrp="1"/>
          </p:cNvSpPr>
          <p:nvPr>
            <p:ph type="title"/>
          </p:nvPr>
        </p:nvSpPr>
        <p:spPr>
          <a:xfrm>
            <a:off x="1145177" y="731520"/>
            <a:ext cx="10058400" cy="1371600"/>
          </a:xfrm>
        </p:spPr>
        <p:txBody>
          <a:bodyPr>
            <a:normAutofit/>
          </a:bodyPr>
          <a:lstStyle/>
          <a:p>
            <a:pPr algn="ctr"/>
            <a:r>
              <a:rPr lang="en-US" sz="3200" dirty="0"/>
              <a:t>If it looks like a duck, swims like a duck, and quacks like a duck, then it probably is a </a:t>
            </a:r>
            <a:r>
              <a:rPr lang="en-US" sz="3200" b="1" dirty="0"/>
              <a:t>duck</a:t>
            </a:r>
            <a:r>
              <a:rPr lang="en-US" sz="3200" dirty="0"/>
              <a:t>.</a:t>
            </a:r>
          </a:p>
        </p:txBody>
      </p:sp>
      <p:pic>
        <p:nvPicPr>
          <p:cNvPr id="9" name="Content Placeholder 8">
            <a:extLst>
              <a:ext uri="{FF2B5EF4-FFF2-40B4-BE49-F238E27FC236}">
                <a16:creationId xmlns:a16="http://schemas.microsoft.com/office/drawing/2014/main" id="{AFF2A207-2115-9D48-80B3-4A64C62303BB}"/>
              </a:ext>
            </a:extLst>
          </p:cNvPr>
          <p:cNvPicPr>
            <a:picLocks noGrp="1" noChangeAspect="1"/>
          </p:cNvPicPr>
          <p:nvPr>
            <p:ph idx="1"/>
          </p:nvPr>
        </p:nvPicPr>
        <p:blipFill>
          <a:blip r:embed="rId3"/>
          <a:stretch>
            <a:fillRect/>
          </a:stretch>
        </p:blipFill>
        <p:spPr>
          <a:xfrm>
            <a:off x="4397829" y="2325189"/>
            <a:ext cx="3230880" cy="3743158"/>
          </a:xfrm>
        </p:spPr>
      </p:pic>
    </p:spTree>
    <p:extLst>
      <p:ext uri="{BB962C8B-B14F-4D97-AF65-F5344CB8AC3E}">
        <p14:creationId xmlns:p14="http://schemas.microsoft.com/office/powerpoint/2010/main" val="3450342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B34CB-4A24-B145-83A3-CA7AB1FF6A21}"/>
              </a:ext>
            </a:extLst>
          </p:cNvPr>
          <p:cNvSpPr>
            <a:spLocks noGrp="1"/>
          </p:cNvSpPr>
          <p:nvPr>
            <p:ph type="title"/>
          </p:nvPr>
        </p:nvSpPr>
        <p:spPr>
          <a:xfrm>
            <a:off x="1655805" y="395416"/>
            <a:ext cx="9813757" cy="6037781"/>
          </a:xfrm>
        </p:spPr>
        <p:txBody>
          <a:bodyPr>
            <a:normAutofit fontScale="90000"/>
          </a:bodyPr>
          <a:lstStyle/>
          <a:p>
            <a:pPr fontAlgn="base"/>
            <a:r>
              <a:rPr lang="en-US" sz="3200" dirty="0">
                <a:latin typeface="Franklin Gothic Medium" panose="020B0603020102020204" pitchFamily="34" charset="0"/>
              </a:rPr>
              <a:t>Attrition is a structural problem that can be overcome in part by policy.​ Throughout the pipeline there are multiple exit points.</a:t>
            </a:r>
            <a:br>
              <a:rPr lang="en-US" sz="3200" dirty="0">
                <a:latin typeface="Optima" panose="02000503060000020004" pitchFamily="2" charset="0"/>
              </a:rPr>
            </a:br>
            <a:br>
              <a:rPr lang="en-US" sz="3200" dirty="0"/>
            </a:br>
            <a:br>
              <a:rPr lang="en-US" sz="3200" dirty="0"/>
            </a:br>
            <a:br>
              <a:rPr lang="en-US" sz="3200" dirty="0"/>
            </a:br>
            <a:br>
              <a:rPr lang="en-US" sz="3200" dirty="0"/>
            </a:br>
            <a:br>
              <a:rPr lang="en-US" sz="3200" dirty="0"/>
            </a:br>
            <a:br>
              <a:rPr lang="en-US" sz="3200" dirty="0"/>
            </a:br>
            <a:br>
              <a:rPr lang="en-US" sz="3200" dirty="0"/>
            </a:br>
            <a:r>
              <a:rPr lang="en-US" sz="3200" dirty="0">
                <a:latin typeface="Franklin Gothic Medium" panose="020B0603020102020204" pitchFamily="34" charset="0"/>
              </a:rPr>
              <a:t>The more classes the student must take, the opportunities for the student to leave whether for academic performance, financial issues, or life events.​</a:t>
            </a:r>
            <a:br>
              <a:rPr lang="en-US" sz="3200" dirty="0">
                <a:latin typeface="Franklin Gothic Medium" panose="020B0603020102020204" pitchFamily="34" charset="0"/>
              </a:rPr>
            </a:br>
            <a:endParaRPr lang="en-US" sz="3200" dirty="0">
              <a:latin typeface="Franklin Gothic Medium" panose="020B0603020102020204" pitchFamily="34" charset="0"/>
            </a:endParaRPr>
          </a:p>
        </p:txBody>
      </p:sp>
      <p:pic>
        <p:nvPicPr>
          <p:cNvPr id="5" name="Content Placeholder 4">
            <a:extLst>
              <a:ext uri="{FF2B5EF4-FFF2-40B4-BE49-F238E27FC236}">
                <a16:creationId xmlns:a16="http://schemas.microsoft.com/office/drawing/2014/main" id="{B8AB91F3-0162-894B-9F2A-0B3A9FA665E5}"/>
              </a:ext>
            </a:extLst>
          </p:cNvPr>
          <p:cNvPicPr>
            <a:picLocks noGrp="1" noChangeAspect="1"/>
          </p:cNvPicPr>
          <p:nvPr>
            <p:ph idx="1"/>
          </p:nvPr>
        </p:nvPicPr>
        <p:blipFill>
          <a:blip r:embed="rId3"/>
          <a:stretch>
            <a:fillRect/>
          </a:stretch>
        </p:blipFill>
        <p:spPr>
          <a:xfrm>
            <a:off x="3129963" y="1909702"/>
            <a:ext cx="5207726" cy="2686089"/>
          </a:xfrm>
        </p:spPr>
      </p:pic>
    </p:spTree>
    <p:extLst>
      <p:ext uri="{BB962C8B-B14F-4D97-AF65-F5344CB8AC3E}">
        <p14:creationId xmlns:p14="http://schemas.microsoft.com/office/powerpoint/2010/main" val="3750055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F0591-4D3B-1E42-A07A-C9EC98B0253B}"/>
              </a:ext>
            </a:extLst>
          </p:cNvPr>
          <p:cNvSpPr>
            <a:spLocks noGrp="1"/>
          </p:cNvSpPr>
          <p:nvPr>
            <p:ph type="title"/>
          </p:nvPr>
        </p:nvSpPr>
        <p:spPr>
          <a:xfrm>
            <a:off x="1066800" y="617838"/>
            <a:ext cx="10058400" cy="5752225"/>
          </a:xfrm>
        </p:spPr>
        <p:txBody>
          <a:bodyPr>
            <a:normAutofit fontScale="90000"/>
          </a:bodyPr>
          <a:lstStyle/>
          <a:p>
            <a:pPr fontAlgn="base"/>
            <a:r>
              <a:rPr lang="en-US" dirty="0"/>
              <a:t>      It Becomes Clear …</a:t>
            </a:r>
            <a:br>
              <a:rPr lang="en-US" sz="1800" dirty="0"/>
            </a:br>
            <a:br>
              <a:rPr lang="en-US" dirty="0"/>
            </a:br>
            <a:r>
              <a:rPr lang="en-US" sz="4000" dirty="0">
                <a:latin typeface="Optima" panose="02000503060000020004" pitchFamily="2" charset="0"/>
              </a:rPr>
              <a:t>For the at-risk student the pipeline leakage is a PK-16 issue. The effects of being underprepared and misprepared for the next step on the ladder is an exponential factor.​</a:t>
            </a:r>
            <a:br>
              <a:rPr lang="en-US" sz="4000" dirty="0">
                <a:latin typeface="Optima" panose="02000503060000020004" pitchFamily="2" charset="0"/>
              </a:rPr>
            </a:br>
            <a:br>
              <a:rPr lang="en-US" sz="4000" dirty="0">
                <a:latin typeface="Optima" panose="02000503060000020004" pitchFamily="2" charset="0"/>
              </a:rPr>
            </a:br>
            <a:r>
              <a:rPr lang="en-US" sz="4000" dirty="0">
                <a:latin typeface="Optima" panose="02000503060000020004" pitchFamily="2" charset="0"/>
              </a:rPr>
              <a:t>Developmental Education has been a case of triage when it should be a case of adoption. (San Francisco State EOP model)​  </a:t>
            </a:r>
            <a:r>
              <a:rPr lang="en-US" sz="2700" dirty="0">
                <a:latin typeface="Optima" panose="02000503060000020004" pitchFamily="2" charset="0"/>
              </a:rPr>
              <a:t>Borrowed from Larry Mikulecky​</a:t>
            </a:r>
            <a:br>
              <a:rPr lang="en-US" sz="4000" dirty="0">
                <a:latin typeface="Optima" panose="02000503060000020004" pitchFamily="2" charset="0"/>
              </a:rPr>
            </a:br>
            <a:br>
              <a:rPr lang="en-US" sz="4000" dirty="0">
                <a:latin typeface="Optima" panose="02000503060000020004" pitchFamily="2" charset="0"/>
              </a:rPr>
            </a:br>
            <a:endParaRPr lang="en-US" sz="4000" dirty="0">
              <a:latin typeface="Optima" panose="02000503060000020004" pitchFamily="2" charset="0"/>
            </a:endParaRPr>
          </a:p>
        </p:txBody>
      </p:sp>
    </p:spTree>
    <p:extLst>
      <p:ext uri="{BB962C8B-B14F-4D97-AF65-F5344CB8AC3E}">
        <p14:creationId xmlns:p14="http://schemas.microsoft.com/office/powerpoint/2010/main" val="4111514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C4FA4-1570-564D-8F96-BD428BE9F78C}"/>
              </a:ext>
            </a:extLst>
          </p:cNvPr>
          <p:cNvSpPr>
            <a:spLocks noGrp="1"/>
          </p:cNvSpPr>
          <p:nvPr>
            <p:ph type="title"/>
          </p:nvPr>
        </p:nvSpPr>
        <p:spPr/>
        <p:txBody>
          <a:bodyPr>
            <a:normAutofit/>
          </a:bodyPr>
          <a:lstStyle/>
          <a:p>
            <a:pPr algn="ctr"/>
            <a:r>
              <a:rPr lang="en-US" dirty="0"/>
              <a:t>Standards for  the Developmental Education Era</a:t>
            </a:r>
          </a:p>
        </p:txBody>
      </p:sp>
      <p:sp>
        <p:nvSpPr>
          <p:cNvPr id="3" name="Content Placeholder 2">
            <a:extLst>
              <a:ext uri="{FF2B5EF4-FFF2-40B4-BE49-F238E27FC236}">
                <a16:creationId xmlns:a16="http://schemas.microsoft.com/office/drawing/2014/main" id="{B453DBCE-105C-A444-B25A-12C8E0E7F19B}"/>
              </a:ext>
            </a:extLst>
          </p:cNvPr>
          <p:cNvSpPr>
            <a:spLocks noGrp="1"/>
          </p:cNvSpPr>
          <p:nvPr>
            <p:ph idx="1"/>
          </p:nvPr>
        </p:nvSpPr>
        <p:spPr/>
        <p:txBody>
          <a:bodyPr/>
          <a:lstStyle/>
          <a:p>
            <a:r>
              <a:rPr lang="en-US" sz="3200" dirty="0">
                <a:latin typeface="Franklin Gothic Medium" panose="020B0603020102020204" pitchFamily="34" charset="0"/>
              </a:rPr>
              <a:t>Accountability</a:t>
            </a:r>
            <a:r>
              <a:rPr lang="en-US" sz="3200" dirty="0"/>
              <a:t> (i.e., productivity)</a:t>
            </a:r>
          </a:p>
          <a:p>
            <a:pPr marL="0" indent="0">
              <a:buNone/>
            </a:pPr>
            <a:endParaRPr lang="en-US" sz="3200" dirty="0"/>
          </a:p>
          <a:p>
            <a:r>
              <a:rPr lang="en-US" sz="3200" dirty="0">
                <a:latin typeface="Franklin Gothic Medium" panose="020B0603020102020204" pitchFamily="34" charset="0"/>
              </a:rPr>
              <a:t>Affordability</a:t>
            </a:r>
          </a:p>
          <a:p>
            <a:pPr marL="0" indent="0">
              <a:buNone/>
            </a:pPr>
            <a:endParaRPr lang="en-US" sz="3200" dirty="0">
              <a:latin typeface="Franklin Gothic Medium" panose="020B0603020102020204" pitchFamily="34" charset="0"/>
            </a:endParaRPr>
          </a:p>
          <a:p>
            <a:r>
              <a:rPr lang="en-US" sz="3200" u="sng" dirty="0">
                <a:latin typeface="Franklin Gothic Medium" panose="020B0603020102020204" pitchFamily="34" charset="0"/>
              </a:rPr>
              <a:t>Access</a:t>
            </a:r>
          </a:p>
          <a:p>
            <a:endParaRPr lang="en-US" dirty="0"/>
          </a:p>
        </p:txBody>
      </p:sp>
    </p:spTree>
    <p:extLst>
      <p:ext uri="{BB962C8B-B14F-4D97-AF65-F5344CB8AC3E}">
        <p14:creationId xmlns:p14="http://schemas.microsoft.com/office/powerpoint/2010/main" val="4083856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A0390-8D7B-4C47-B7FC-459E229E12D6}"/>
              </a:ext>
            </a:extLst>
          </p:cNvPr>
          <p:cNvSpPr>
            <a:spLocks noGrp="1"/>
          </p:cNvSpPr>
          <p:nvPr>
            <p:ph type="title"/>
          </p:nvPr>
        </p:nvSpPr>
        <p:spPr/>
        <p:txBody>
          <a:bodyPr>
            <a:normAutofit/>
          </a:bodyPr>
          <a:lstStyle/>
          <a:p>
            <a:pPr algn="ctr"/>
            <a:r>
              <a:rPr lang="en-US" dirty="0">
                <a:latin typeface="Franklin Gothic Medium" panose="020B0603020102020204" pitchFamily="34" charset="0"/>
              </a:rPr>
              <a:t>Bottom Line: We can do better in supporting… </a:t>
            </a:r>
          </a:p>
        </p:txBody>
      </p:sp>
      <p:sp>
        <p:nvSpPr>
          <p:cNvPr id="3" name="Content Placeholder 2">
            <a:extLst>
              <a:ext uri="{FF2B5EF4-FFF2-40B4-BE49-F238E27FC236}">
                <a16:creationId xmlns:a16="http://schemas.microsoft.com/office/drawing/2014/main" id="{C5CB798B-77D6-B24E-8F11-62CA9F3F0025}"/>
              </a:ext>
            </a:extLst>
          </p:cNvPr>
          <p:cNvSpPr>
            <a:spLocks noGrp="1"/>
          </p:cNvSpPr>
          <p:nvPr>
            <p:ph idx="1"/>
          </p:nvPr>
        </p:nvSpPr>
        <p:spPr/>
        <p:txBody>
          <a:bodyPr/>
          <a:lstStyle/>
          <a:p>
            <a:r>
              <a:rPr lang="en-US" sz="4000" dirty="0">
                <a:latin typeface="Franklin Gothic Medium" panose="020B0603020102020204" pitchFamily="34" charset="0"/>
              </a:rPr>
              <a:t>Persistence</a:t>
            </a:r>
          </a:p>
          <a:p>
            <a:endParaRPr lang="en-US" sz="4000" dirty="0"/>
          </a:p>
          <a:p>
            <a:r>
              <a:rPr lang="en-US" sz="4000" dirty="0">
                <a:latin typeface="Franklin Gothic Medium" panose="020B0603020102020204" pitchFamily="34" charset="0"/>
              </a:rPr>
              <a:t>Retention</a:t>
            </a:r>
          </a:p>
          <a:p>
            <a:endParaRPr lang="en-US" sz="4000" dirty="0"/>
          </a:p>
          <a:p>
            <a:r>
              <a:rPr lang="en-US" sz="4000" dirty="0">
                <a:latin typeface="Franklin Gothic Medium" panose="020B0603020102020204" pitchFamily="34" charset="0"/>
              </a:rPr>
              <a:t>Attainment</a:t>
            </a:r>
          </a:p>
          <a:p>
            <a:endParaRPr lang="en-US" dirty="0"/>
          </a:p>
        </p:txBody>
      </p:sp>
    </p:spTree>
    <p:extLst>
      <p:ext uri="{BB962C8B-B14F-4D97-AF65-F5344CB8AC3E}">
        <p14:creationId xmlns:p14="http://schemas.microsoft.com/office/powerpoint/2010/main" val="1594934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BFBE2-415F-E84E-8CFB-9A08A2BD6748}"/>
              </a:ext>
            </a:extLst>
          </p:cNvPr>
          <p:cNvSpPr>
            <a:spLocks noGrp="1"/>
          </p:cNvSpPr>
          <p:nvPr>
            <p:ph type="title"/>
          </p:nvPr>
        </p:nvSpPr>
        <p:spPr>
          <a:xfrm>
            <a:off x="2592925" y="624110"/>
            <a:ext cx="8911687" cy="833987"/>
          </a:xfrm>
        </p:spPr>
        <p:txBody>
          <a:bodyPr/>
          <a:lstStyle/>
          <a:p>
            <a:r>
              <a:rPr lang="en-US" dirty="0"/>
              <a:t>So What to Consider????</a:t>
            </a:r>
          </a:p>
        </p:txBody>
      </p:sp>
      <p:sp>
        <p:nvSpPr>
          <p:cNvPr id="3" name="Content Placeholder 2">
            <a:extLst>
              <a:ext uri="{FF2B5EF4-FFF2-40B4-BE49-F238E27FC236}">
                <a16:creationId xmlns:a16="http://schemas.microsoft.com/office/drawing/2014/main" id="{99AE4AC4-FBF8-D149-90A8-C13834D88BC7}"/>
              </a:ext>
            </a:extLst>
          </p:cNvPr>
          <p:cNvSpPr>
            <a:spLocks noGrp="1"/>
          </p:cNvSpPr>
          <p:nvPr>
            <p:ph idx="1"/>
          </p:nvPr>
        </p:nvSpPr>
        <p:spPr>
          <a:xfrm>
            <a:off x="2589212" y="1458097"/>
            <a:ext cx="8915400" cy="4453125"/>
          </a:xfrm>
        </p:spPr>
        <p:txBody>
          <a:bodyPr>
            <a:noAutofit/>
          </a:bodyPr>
          <a:lstStyle/>
          <a:p>
            <a:pPr marL="0" indent="0">
              <a:buNone/>
            </a:pPr>
            <a:r>
              <a:rPr lang="en-US" sz="3200" dirty="0">
                <a:latin typeface="Franklin Gothic Medium" panose="020B0603020102020204" pitchFamily="34" charset="0"/>
              </a:rPr>
              <a:t>Using factors influencing the current problematic state of postsecondary reading/learning programing as a case to present four actions necessary for the preservation of the field:</a:t>
            </a:r>
          </a:p>
          <a:p>
            <a:pPr marL="914400" lvl="2" indent="0" algn="just">
              <a:buNone/>
            </a:pPr>
            <a:r>
              <a:rPr lang="en-US" sz="3200" dirty="0">
                <a:latin typeface="Franklin Gothic Medium" panose="020B0603020102020204" pitchFamily="34" charset="0"/>
              </a:rPr>
              <a:t>		Re-Defining</a:t>
            </a:r>
          </a:p>
          <a:p>
            <a:pPr marL="914400" lvl="2" indent="0" algn="just">
              <a:buNone/>
            </a:pPr>
            <a:r>
              <a:rPr lang="en-US" sz="3200" dirty="0">
                <a:latin typeface="Franklin Gothic Medium" panose="020B0603020102020204" pitchFamily="34" charset="0"/>
              </a:rPr>
              <a:t>			Re-Claiming</a:t>
            </a:r>
          </a:p>
          <a:p>
            <a:pPr marL="914400" lvl="2" indent="0" algn="just">
              <a:buNone/>
            </a:pPr>
            <a:r>
              <a:rPr lang="en-US" sz="3200" dirty="0">
                <a:latin typeface="Franklin Gothic Medium" panose="020B0603020102020204" pitchFamily="34" charset="0"/>
              </a:rPr>
              <a:t>				Re-Inventing</a:t>
            </a:r>
          </a:p>
          <a:p>
            <a:pPr marL="914400" lvl="2" indent="0" algn="just">
              <a:buNone/>
            </a:pPr>
            <a:r>
              <a:rPr lang="en-US" sz="3200" dirty="0">
                <a:latin typeface="Franklin Gothic Medium" panose="020B0603020102020204" pitchFamily="34" charset="0"/>
              </a:rPr>
              <a:t>					Re-Reforming</a:t>
            </a:r>
          </a:p>
        </p:txBody>
      </p:sp>
    </p:spTree>
    <p:extLst>
      <p:ext uri="{BB962C8B-B14F-4D97-AF65-F5344CB8AC3E}">
        <p14:creationId xmlns:p14="http://schemas.microsoft.com/office/powerpoint/2010/main" val="64838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5C97-95CC-CD4F-B06B-9405D88ABE8A}"/>
              </a:ext>
            </a:extLst>
          </p:cNvPr>
          <p:cNvSpPr>
            <a:spLocks noGrp="1"/>
          </p:cNvSpPr>
          <p:nvPr>
            <p:ph type="title"/>
          </p:nvPr>
        </p:nvSpPr>
        <p:spPr>
          <a:xfrm>
            <a:off x="2592925" y="2121694"/>
            <a:ext cx="8911687" cy="1435894"/>
          </a:xfrm>
        </p:spPr>
        <p:txBody>
          <a:bodyPr/>
          <a:lstStyle/>
          <a:p>
            <a:pPr algn="ctr"/>
            <a:r>
              <a:rPr lang="en-US" dirty="0"/>
              <a:t>Re-Defining</a:t>
            </a:r>
          </a:p>
        </p:txBody>
      </p:sp>
      <p:sp>
        <p:nvSpPr>
          <p:cNvPr id="3" name="Content Placeholder 2">
            <a:extLst>
              <a:ext uri="{FF2B5EF4-FFF2-40B4-BE49-F238E27FC236}">
                <a16:creationId xmlns:a16="http://schemas.microsoft.com/office/drawing/2014/main" id="{1A73FEA8-5E3A-AE46-848B-563B635DD644}"/>
              </a:ext>
            </a:extLst>
          </p:cNvPr>
          <p:cNvSpPr>
            <a:spLocks noGrp="1"/>
          </p:cNvSpPr>
          <p:nvPr>
            <p:ph idx="1"/>
          </p:nvPr>
        </p:nvSpPr>
        <p:spPr>
          <a:xfrm>
            <a:off x="2589212" y="4393406"/>
            <a:ext cx="8915400" cy="1517816"/>
          </a:xfrm>
        </p:spPr>
        <p:txBody>
          <a:bodyPr/>
          <a:lstStyle/>
          <a:p>
            <a:endParaRPr lang="en-US" dirty="0"/>
          </a:p>
        </p:txBody>
      </p:sp>
    </p:spTree>
    <p:extLst>
      <p:ext uri="{BB962C8B-B14F-4D97-AF65-F5344CB8AC3E}">
        <p14:creationId xmlns:p14="http://schemas.microsoft.com/office/powerpoint/2010/main" val="2239979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9947-8747-5F40-B688-FAB18DB748BB}"/>
              </a:ext>
            </a:extLst>
          </p:cNvPr>
          <p:cNvSpPr>
            <a:spLocks noGrp="1"/>
          </p:cNvSpPr>
          <p:nvPr>
            <p:ph type="title"/>
          </p:nvPr>
        </p:nvSpPr>
        <p:spPr>
          <a:xfrm>
            <a:off x="2592925" y="624110"/>
            <a:ext cx="8911687" cy="633190"/>
          </a:xfrm>
        </p:spPr>
        <p:txBody>
          <a:bodyPr>
            <a:normAutofit fontScale="90000"/>
          </a:bodyPr>
          <a:lstStyle/>
          <a:p>
            <a:r>
              <a:rPr lang="en-US" dirty="0"/>
              <a:t>Time to Re-Define</a:t>
            </a:r>
          </a:p>
        </p:txBody>
      </p:sp>
      <p:sp>
        <p:nvSpPr>
          <p:cNvPr id="3" name="Content Placeholder 2">
            <a:extLst>
              <a:ext uri="{FF2B5EF4-FFF2-40B4-BE49-F238E27FC236}">
                <a16:creationId xmlns:a16="http://schemas.microsoft.com/office/drawing/2014/main" id="{CE1696A2-3BE4-DA4E-940B-DF98F6279867}"/>
              </a:ext>
            </a:extLst>
          </p:cNvPr>
          <p:cNvSpPr>
            <a:spLocks noGrp="1"/>
          </p:cNvSpPr>
          <p:nvPr>
            <p:ph idx="1"/>
          </p:nvPr>
        </p:nvSpPr>
        <p:spPr>
          <a:xfrm>
            <a:off x="2467768" y="1412081"/>
            <a:ext cx="8915400" cy="4674394"/>
          </a:xfrm>
        </p:spPr>
        <p:txBody>
          <a:bodyPr/>
          <a:lstStyle/>
          <a:p>
            <a:r>
              <a:rPr lang="en-US" sz="2400" dirty="0"/>
              <a:t>What is the culture of reading in a postsecondary institution?</a:t>
            </a:r>
          </a:p>
          <a:p>
            <a:r>
              <a:rPr lang="en-US" sz="2400" dirty="0"/>
              <a:t>What is the role of reading in a postsecondary institution?</a:t>
            </a:r>
          </a:p>
          <a:p>
            <a:r>
              <a:rPr lang="en-US" sz="2400" dirty="0"/>
              <a:t>Are students </a:t>
            </a:r>
            <a:r>
              <a:rPr lang="en-US" sz="2400" b="1" i="1" dirty="0"/>
              <a:t>literate</a:t>
            </a:r>
            <a:r>
              <a:rPr lang="en-US" sz="2400" dirty="0"/>
              <a:t>? </a:t>
            </a:r>
            <a:r>
              <a:rPr lang="en-US" sz="2400" b="1" i="1" dirty="0"/>
              <a:t>illiterate</a:t>
            </a:r>
            <a:r>
              <a:rPr lang="en-US" sz="2400" dirty="0"/>
              <a:t>? </a:t>
            </a:r>
            <a:r>
              <a:rPr lang="en-US" sz="2400" b="1" i="1" dirty="0"/>
              <a:t>aliterate</a:t>
            </a:r>
            <a:r>
              <a:rPr lang="en-US" sz="2400" dirty="0"/>
              <a:t>?</a:t>
            </a:r>
          </a:p>
          <a:p>
            <a:r>
              <a:rPr lang="en-US" sz="2400" dirty="0"/>
              <a:t>What do the professors </a:t>
            </a:r>
            <a:r>
              <a:rPr lang="en-US" sz="2400" b="1" i="1" dirty="0"/>
              <a:t>believe</a:t>
            </a:r>
            <a:r>
              <a:rPr lang="en-US" sz="2400" dirty="0"/>
              <a:t>? What do instructors </a:t>
            </a:r>
            <a:r>
              <a:rPr lang="en-US" sz="2400" b="1" i="1" dirty="0"/>
              <a:t>expect</a:t>
            </a:r>
            <a:r>
              <a:rPr lang="en-US" sz="2400" dirty="0"/>
              <a:t>? How do instructors </a:t>
            </a:r>
            <a:r>
              <a:rPr lang="en-US" sz="2400" b="1" i="1" dirty="0"/>
              <a:t>respond</a:t>
            </a:r>
            <a:r>
              <a:rPr lang="en-US" sz="2400" dirty="0"/>
              <a:t>?</a:t>
            </a:r>
          </a:p>
          <a:p>
            <a:pPr marL="0" indent="0">
              <a:buNone/>
            </a:pPr>
            <a:endParaRPr lang="en-US" dirty="0"/>
          </a:p>
          <a:p>
            <a:pPr marL="0" indent="0">
              <a:buNone/>
            </a:pPr>
            <a:r>
              <a:rPr lang="en-US" sz="2400" dirty="0"/>
              <a:t>The answers to these questions define the curriculum and instruction that is appropriate for Reading instruction (big R) in postsecondary education.</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769353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A4CA3-E36C-D84C-A155-29F54D39A027}"/>
              </a:ext>
            </a:extLst>
          </p:cNvPr>
          <p:cNvSpPr>
            <a:spLocks noGrp="1"/>
          </p:cNvSpPr>
          <p:nvPr>
            <p:ph type="title"/>
          </p:nvPr>
        </p:nvSpPr>
        <p:spPr>
          <a:xfrm>
            <a:off x="2592925" y="2064544"/>
            <a:ext cx="8911687" cy="1700211"/>
          </a:xfrm>
        </p:spPr>
        <p:txBody>
          <a:bodyPr/>
          <a:lstStyle/>
          <a:p>
            <a:pPr algn="ctr"/>
            <a:r>
              <a:rPr lang="en-US" dirty="0"/>
              <a:t>There is nothing so practical as a good theory.</a:t>
            </a:r>
          </a:p>
        </p:txBody>
      </p:sp>
      <p:sp>
        <p:nvSpPr>
          <p:cNvPr id="3" name="Content Placeholder 2">
            <a:extLst>
              <a:ext uri="{FF2B5EF4-FFF2-40B4-BE49-F238E27FC236}">
                <a16:creationId xmlns:a16="http://schemas.microsoft.com/office/drawing/2014/main" id="{E6846FDF-7DD4-E549-A667-475E3B534693}"/>
              </a:ext>
            </a:extLst>
          </p:cNvPr>
          <p:cNvSpPr>
            <a:spLocks noGrp="1"/>
          </p:cNvSpPr>
          <p:nvPr>
            <p:ph idx="1"/>
          </p:nvPr>
        </p:nvSpPr>
        <p:spPr>
          <a:xfrm>
            <a:off x="2589212" y="4722018"/>
            <a:ext cx="8915400" cy="1189203"/>
          </a:xfrm>
        </p:spPr>
        <p:txBody>
          <a:bodyPr>
            <a:normAutofit/>
          </a:bodyPr>
          <a:lstStyle/>
          <a:p>
            <a:pPr fontAlgn="base"/>
            <a:r>
              <a:rPr lang="en-US" i="1" dirty="0"/>
              <a:t>Kurt Lewin (1951). “Field Theory in Social Science: Selected Theoretical Papers”, New York : Harper</a:t>
            </a:r>
            <a:br>
              <a:rPr lang="en-US" dirty="0"/>
            </a:br>
            <a:endParaRPr lang="en-US" dirty="0"/>
          </a:p>
          <a:p>
            <a:endParaRPr lang="en-US" dirty="0"/>
          </a:p>
        </p:txBody>
      </p:sp>
    </p:spTree>
    <p:extLst>
      <p:ext uri="{BB962C8B-B14F-4D97-AF65-F5344CB8AC3E}">
        <p14:creationId xmlns:p14="http://schemas.microsoft.com/office/powerpoint/2010/main" val="4148415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D9096-14C2-C048-80A6-A309DEC739AB}"/>
              </a:ext>
            </a:extLst>
          </p:cNvPr>
          <p:cNvSpPr>
            <a:spLocks noGrp="1"/>
          </p:cNvSpPr>
          <p:nvPr>
            <p:ph type="title"/>
          </p:nvPr>
        </p:nvSpPr>
        <p:spPr/>
        <p:txBody>
          <a:bodyPr/>
          <a:lstStyle/>
          <a:p>
            <a:pPr algn="ctr"/>
            <a:r>
              <a:rPr lang="en-US" dirty="0"/>
              <a:t>2005 to 2019</a:t>
            </a:r>
          </a:p>
        </p:txBody>
      </p:sp>
      <p:sp>
        <p:nvSpPr>
          <p:cNvPr id="3" name="Content Placeholder 2">
            <a:extLst>
              <a:ext uri="{FF2B5EF4-FFF2-40B4-BE49-F238E27FC236}">
                <a16:creationId xmlns:a16="http://schemas.microsoft.com/office/drawing/2014/main" id="{604BDAFC-08EC-DF44-A250-A37FA616B3F6}"/>
              </a:ext>
            </a:extLst>
          </p:cNvPr>
          <p:cNvSpPr>
            <a:spLocks noGrp="1"/>
          </p:cNvSpPr>
          <p:nvPr>
            <p:ph idx="1"/>
          </p:nvPr>
        </p:nvSpPr>
        <p:spPr/>
        <p:txBody>
          <a:bodyPr/>
          <a:lstStyle/>
          <a:p>
            <a:pPr marL="0" indent="0" algn="ctr">
              <a:buNone/>
            </a:pPr>
            <a:endParaRPr lang="en-US" sz="3600" dirty="0"/>
          </a:p>
          <a:p>
            <a:pPr marL="0" indent="0" algn="ctr">
              <a:buNone/>
            </a:pPr>
            <a:endParaRPr lang="en-US" sz="3600" dirty="0"/>
          </a:p>
          <a:p>
            <a:pPr marL="0" indent="0" algn="ctr">
              <a:buNone/>
            </a:pPr>
            <a:r>
              <a:rPr lang="en-US" sz="3600" dirty="0">
                <a:latin typeface="Optima" panose="02000503060000020004" pitchFamily="2" charset="0"/>
              </a:rPr>
              <a:t>REFORM in Higher Education</a:t>
            </a:r>
          </a:p>
          <a:p>
            <a:pPr marL="0" indent="0" algn="ctr">
              <a:buNone/>
            </a:pPr>
            <a:endParaRPr lang="en-US" dirty="0"/>
          </a:p>
        </p:txBody>
      </p:sp>
    </p:spTree>
    <p:extLst>
      <p:ext uri="{BB962C8B-B14F-4D97-AF65-F5344CB8AC3E}">
        <p14:creationId xmlns:p14="http://schemas.microsoft.com/office/powerpoint/2010/main" val="2468573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5F7EAE-377E-A842-BE0F-13D9BFD348E2}"/>
              </a:ext>
            </a:extLst>
          </p:cNvPr>
          <p:cNvSpPr>
            <a:spLocks noGrp="1"/>
          </p:cNvSpPr>
          <p:nvPr>
            <p:ph type="title"/>
          </p:nvPr>
        </p:nvSpPr>
        <p:spPr>
          <a:xfrm>
            <a:off x="2592925" y="624110"/>
            <a:ext cx="8911687" cy="759847"/>
          </a:xfrm>
        </p:spPr>
        <p:txBody>
          <a:bodyPr>
            <a:normAutofit fontScale="90000"/>
          </a:bodyPr>
          <a:lstStyle/>
          <a:p>
            <a:r>
              <a:rPr lang="en-US" dirty="0"/>
              <a:t>Lifespan Literacy Development</a:t>
            </a:r>
            <a:br>
              <a:rPr lang="en-US" dirty="0"/>
            </a:br>
            <a:endParaRPr lang="en-US" dirty="0"/>
          </a:p>
        </p:txBody>
      </p:sp>
      <p:sp>
        <p:nvSpPr>
          <p:cNvPr id="4" name="Content Placeholder 3">
            <a:extLst>
              <a:ext uri="{FF2B5EF4-FFF2-40B4-BE49-F238E27FC236}">
                <a16:creationId xmlns:a16="http://schemas.microsoft.com/office/drawing/2014/main" id="{48B14792-618F-2C4B-B056-F92DA8E2E8E0}"/>
              </a:ext>
            </a:extLst>
          </p:cNvPr>
          <p:cNvSpPr>
            <a:spLocks noGrp="1"/>
          </p:cNvSpPr>
          <p:nvPr>
            <p:ph idx="1"/>
          </p:nvPr>
        </p:nvSpPr>
        <p:spPr>
          <a:xfrm>
            <a:off x="1878227" y="1383957"/>
            <a:ext cx="9626385" cy="4843848"/>
          </a:xfrm>
        </p:spPr>
        <p:txBody>
          <a:bodyPr>
            <a:normAutofit/>
          </a:bodyPr>
          <a:lstStyle/>
          <a:p>
            <a:r>
              <a:rPr lang="en-US" sz="2800" dirty="0">
                <a:latin typeface="Franklin Gothic Medium" panose="020B0603020102020204" pitchFamily="34" charset="0"/>
              </a:rPr>
              <a:t>Alexander’s (2005, 2006) position is that we are always developing as readers and learners. </a:t>
            </a:r>
          </a:p>
          <a:p>
            <a:r>
              <a:rPr lang="en-US" sz="2800" dirty="0">
                <a:latin typeface="Franklin Gothic Medium" panose="020B0603020102020204" pitchFamily="34" charset="0"/>
              </a:rPr>
              <a:t>Learners require focused literacy support across their lives, not just in the primary grades. Expanding on this assumption to a specific focus on the postsecondary level is that beginning college students are faced with a number of transitions (personal, social, cultural, and academic, to name only a few), not the least significant of which is a literacy transition to the academic literacy practices and expectations of higher education (Armstrong, 2007). </a:t>
            </a:r>
          </a:p>
          <a:p>
            <a:endParaRPr lang="en-US" dirty="0">
              <a:latin typeface="Franklin Gothic Medium" panose="020B0603020102020204" pitchFamily="34" charset="0"/>
            </a:endParaRPr>
          </a:p>
        </p:txBody>
      </p:sp>
      <p:sp>
        <p:nvSpPr>
          <p:cNvPr id="6" name="TextBox 5">
            <a:extLst>
              <a:ext uri="{FF2B5EF4-FFF2-40B4-BE49-F238E27FC236}">
                <a16:creationId xmlns:a16="http://schemas.microsoft.com/office/drawing/2014/main" id="{1E97245C-94F0-EB47-8F8B-8D09190D6C12}"/>
              </a:ext>
            </a:extLst>
          </p:cNvPr>
          <p:cNvSpPr txBox="1"/>
          <p:nvPr/>
        </p:nvSpPr>
        <p:spPr>
          <a:xfrm>
            <a:off x="2207419" y="37218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93539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B9DE4-BF34-434D-B252-2F1B96AA7E6C}"/>
              </a:ext>
            </a:extLst>
          </p:cNvPr>
          <p:cNvSpPr>
            <a:spLocks noGrp="1"/>
          </p:cNvSpPr>
          <p:nvPr>
            <p:ph type="title"/>
          </p:nvPr>
        </p:nvSpPr>
        <p:spPr>
          <a:xfrm>
            <a:off x="2592925" y="624110"/>
            <a:ext cx="8911687" cy="647478"/>
          </a:xfrm>
        </p:spPr>
        <p:txBody>
          <a:bodyPr/>
          <a:lstStyle/>
          <a:p>
            <a:r>
              <a:rPr lang="en-US" dirty="0"/>
              <a:t>Disciplinary Literacy</a:t>
            </a:r>
          </a:p>
        </p:txBody>
      </p:sp>
      <p:sp>
        <p:nvSpPr>
          <p:cNvPr id="3" name="Content Placeholder 2">
            <a:extLst>
              <a:ext uri="{FF2B5EF4-FFF2-40B4-BE49-F238E27FC236}">
                <a16:creationId xmlns:a16="http://schemas.microsoft.com/office/drawing/2014/main" id="{19EB94F2-2AFB-FA4C-8F7A-D8439875A7BF}"/>
              </a:ext>
            </a:extLst>
          </p:cNvPr>
          <p:cNvSpPr>
            <a:spLocks noGrp="1"/>
          </p:cNvSpPr>
          <p:nvPr>
            <p:ph idx="1"/>
          </p:nvPr>
        </p:nvSpPr>
        <p:spPr>
          <a:xfrm>
            <a:off x="1902941" y="1435893"/>
            <a:ext cx="9601671" cy="4829995"/>
          </a:xfrm>
        </p:spPr>
        <p:txBody>
          <a:bodyPr>
            <a:normAutofit fontScale="92500"/>
          </a:bodyPr>
          <a:lstStyle/>
          <a:p>
            <a:r>
              <a:rPr lang="en-US" sz="3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Disciplinary Literacies (DL), which focuses on the particular ways of reading, writing, thinking, and learning within various disciplines, and how learners are apprenticed into these disciplines.</a:t>
            </a:r>
          </a:p>
          <a:p>
            <a:r>
              <a:rPr lang="en-US" sz="3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Essentially, the DL premise is this: we read, write, think, learn, and communicate differently in different academic disciplines and professional fields. This is not your parent’s content area reading with generic tactics (e.g. SQ3R, Cornell notes).</a:t>
            </a:r>
          </a:p>
          <a:p>
            <a:pPr marL="0" indent="0">
              <a:buNone/>
            </a:pPr>
            <a:endPar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(for example see  Lee &amp; Spratley, 2010; Moje, 2008; Shanahan, 2009; Shanahan &amp; Shanahan, 2008, 2012; Shanahan, Shanahan, &amp; Misischia, 2011; Spires, Kerkhoff, &amp; Graham, 2016)</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42613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204ED-22EE-6B4A-8C6E-7B4B9B1F3817}"/>
              </a:ext>
            </a:extLst>
          </p:cNvPr>
          <p:cNvSpPr>
            <a:spLocks noGrp="1"/>
          </p:cNvSpPr>
          <p:nvPr>
            <p:ph type="title"/>
          </p:nvPr>
        </p:nvSpPr>
        <p:spPr>
          <a:xfrm>
            <a:off x="2592925" y="624110"/>
            <a:ext cx="8911687" cy="561753"/>
          </a:xfrm>
        </p:spPr>
        <p:txBody>
          <a:bodyPr>
            <a:normAutofit fontScale="90000"/>
          </a:bodyPr>
          <a:lstStyle/>
          <a:p>
            <a:r>
              <a:rPr lang="en-US" dirty="0"/>
              <a:t>Functional Contextualization</a:t>
            </a:r>
          </a:p>
        </p:txBody>
      </p:sp>
      <p:sp>
        <p:nvSpPr>
          <p:cNvPr id="3" name="Content Placeholder 2">
            <a:extLst>
              <a:ext uri="{FF2B5EF4-FFF2-40B4-BE49-F238E27FC236}">
                <a16:creationId xmlns:a16="http://schemas.microsoft.com/office/drawing/2014/main" id="{81C2A831-AE68-DD48-B46B-06EE8683A19A}"/>
              </a:ext>
            </a:extLst>
          </p:cNvPr>
          <p:cNvSpPr>
            <a:spLocks noGrp="1"/>
          </p:cNvSpPr>
          <p:nvPr>
            <p:ph idx="1"/>
          </p:nvPr>
        </p:nvSpPr>
        <p:spPr>
          <a:xfrm>
            <a:off x="1779373" y="1307306"/>
            <a:ext cx="9725239" cy="5213415"/>
          </a:xfrm>
        </p:spPr>
        <p:txBody>
          <a:bodyPr>
            <a:normAutofit lnSpcReduction="10000"/>
          </a:bodyPr>
          <a:lstStyle/>
          <a:p>
            <a:r>
              <a:rPr lang="en-US" sz="2800" dirty="0">
                <a:latin typeface="Franklin Gothic Medium" panose="020B0603020102020204" pitchFamily="34" charset="0"/>
              </a:rPr>
              <a:t>Functional context approach calls for development of a curriculum that focuses literacy on a real-world context. A functional context approach facilitates students’ learning within the instructional setting and encourages transfer of learning to situations beyond the course itself. </a:t>
            </a:r>
          </a:p>
          <a:p>
            <a:pPr marL="0" indent="0">
              <a:buNone/>
            </a:pPr>
            <a:r>
              <a:rPr lang="en-US" sz="1900" dirty="0"/>
              <a:t>(see Goldberg, 1951; Roueche &amp; Roueche, 1993; Shoemaker, 1960; Sticht, 1975a, 1975b, 1997; Sticht, Armstrong, Hickey, &amp; Caylor, 1987)</a:t>
            </a:r>
          </a:p>
          <a:p>
            <a:r>
              <a:rPr lang="en-US" sz="2800" dirty="0">
                <a:latin typeface="Franklin Gothic Medium" panose="020B0603020102020204" pitchFamily="34" charset="0"/>
              </a:rPr>
              <a:t>More recently under The Workforce Innovation and Opportunity Act, Integrated Education and Training models provide literacy activities concurrently with career technical training in specific occupational clusters. (Might it be I-Best?)</a:t>
            </a:r>
          </a:p>
          <a:p>
            <a:pPr marL="0" indent="0">
              <a:buNone/>
            </a:pPr>
            <a:r>
              <a:rPr lang="en-US" sz="1900" dirty="0"/>
              <a:t>(see Hirschy, Bremer, &amp; Castellano, 2011; Zeidenberg, et al., 2010)  </a:t>
            </a:r>
          </a:p>
          <a:p>
            <a:endParaRPr lang="en-US" dirty="0"/>
          </a:p>
        </p:txBody>
      </p:sp>
    </p:spTree>
    <p:extLst>
      <p:ext uri="{BB962C8B-B14F-4D97-AF65-F5344CB8AC3E}">
        <p14:creationId xmlns:p14="http://schemas.microsoft.com/office/powerpoint/2010/main" val="2822640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176C2D-5095-AC4B-9CCF-27E9AF406F63}"/>
              </a:ext>
            </a:extLst>
          </p:cNvPr>
          <p:cNvSpPr>
            <a:spLocks noGrp="1"/>
          </p:cNvSpPr>
          <p:nvPr>
            <p:ph type="title"/>
          </p:nvPr>
        </p:nvSpPr>
        <p:spPr>
          <a:xfrm>
            <a:off x="2592924" y="2338466"/>
            <a:ext cx="8911687" cy="1199213"/>
          </a:xfrm>
        </p:spPr>
        <p:txBody>
          <a:bodyPr>
            <a:normAutofit/>
          </a:bodyPr>
          <a:lstStyle/>
          <a:p>
            <a:pPr algn="ctr"/>
            <a:r>
              <a:rPr lang="en-US" sz="4800" dirty="0"/>
              <a:t>Re-Claiming</a:t>
            </a:r>
          </a:p>
        </p:txBody>
      </p:sp>
    </p:spTree>
    <p:extLst>
      <p:ext uri="{BB962C8B-B14F-4D97-AF65-F5344CB8AC3E}">
        <p14:creationId xmlns:p14="http://schemas.microsoft.com/office/powerpoint/2010/main" val="607568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B3719-4BB7-6D47-9BD1-4438EC236875}"/>
              </a:ext>
            </a:extLst>
          </p:cNvPr>
          <p:cNvSpPr>
            <a:spLocks noGrp="1"/>
          </p:cNvSpPr>
          <p:nvPr>
            <p:ph type="title"/>
          </p:nvPr>
        </p:nvSpPr>
        <p:spPr>
          <a:xfrm>
            <a:off x="2592925" y="624110"/>
            <a:ext cx="8911687" cy="711771"/>
          </a:xfrm>
        </p:spPr>
        <p:txBody>
          <a:bodyPr/>
          <a:lstStyle/>
          <a:p>
            <a:r>
              <a:rPr lang="en-US" dirty="0"/>
              <a:t>Learning Strategy Instruction</a:t>
            </a:r>
          </a:p>
        </p:txBody>
      </p:sp>
      <p:sp>
        <p:nvSpPr>
          <p:cNvPr id="3" name="Content Placeholder 2">
            <a:extLst>
              <a:ext uri="{FF2B5EF4-FFF2-40B4-BE49-F238E27FC236}">
                <a16:creationId xmlns:a16="http://schemas.microsoft.com/office/drawing/2014/main" id="{03EEC393-FFA3-5046-9DEF-8C66724A2768}"/>
              </a:ext>
            </a:extLst>
          </p:cNvPr>
          <p:cNvSpPr>
            <a:spLocks noGrp="1"/>
          </p:cNvSpPr>
          <p:nvPr>
            <p:ph idx="1"/>
          </p:nvPr>
        </p:nvSpPr>
        <p:spPr>
          <a:xfrm>
            <a:off x="1606378" y="1564481"/>
            <a:ext cx="9898234" cy="4638611"/>
          </a:xfrm>
        </p:spPr>
        <p:txBody>
          <a:bodyPr>
            <a:noAutofit/>
          </a:bodyPr>
          <a:lstStyle/>
          <a:p>
            <a:r>
              <a:rPr lang="en-US" sz="2400" dirty="0">
                <a:latin typeface="Franklin Gothic Medium" panose="020B0603020102020204" pitchFamily="34" charset="0"/>
              </a:rPr>
              <a:t>One of the highest levels of reading instruction is teaching students to be effective, efficient metacognitively aware learners.</a:t>
            </a:r>
          </a:p>
          <a:p>
            <a:r>
              <a:rPr lang="en-US" sz="2400" dirty="0">
                <a:latin typeface="Franklin Gothic Medium" panose="020B0603020102020204" pitchFamily="34" charset="0"/>
              </a:rPr>
              <a:t>Learning strategy courses were a staple of the reading program.</a:t>
            </a:r>
          </a:p>
          <a:p>
            <a:r>
              <a:rPr lang="en-US" sz="2400" dirty="0">
                <a:latin typeface="Franklin Gothic Medium" panose="020B0603020102020204" pitchFamily="34" charset="0"/>
              </a:rPr>
              <a:t>Then came the FYE movement and the ubiquitous Student Success course that across the years incorporated learning strategy instruction using a highly questionable “blind training” model or a simulation approach, both which theory and research would suggest have limited transfer value.</a:t>
            </a:r>
          </a:p>
          <a:p>
            <a:r>
              <a:rPr lang="en-US" sz="2400" dirty="0">
                <a:latin typeface="Franklin Gothic Medium" panose="020B0603020102020204" pitchFamily="34" charset="0"/>
              </a:rPr>
              <a:t>Action: Learning strategy course work needs to promote transfer throughout contextualization.</a:t>
            </a:r>
          </a:p>
        </p:txBody>
      </p:sp>
    </p:spTree>
    <p:extLst>
      <p:ext uri="{BB962C8B-B14F-4D97-AF65-F5344CB8AC3E}">
        <p14:creationId xmlns:p14="http://schemas.microsoft.com/office/powerpoint/2010/main" val="2222779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C1587-960D-574D-BE6A-030FE1C9A043}"/>
              </a:ext>
            </a:extLst>
          </p:cNvPr>
          <p:cNvSpPr>
            <a:spLocks noGrp="1"/>
          </p:cNvSpPr>
          <p:nvPr>
            <p:ph type="title"/>
          </p:nvPr>
        </p:nvSpPr>
        <p:spPr>
          <a:xfrm>
            <a:off x="2592925" y="624110"/>
            <a:ext cx="8911687" cy="695732"/>
          </a:xfrm>
        </p:spPr>
        <p:txBody>
          <a:bodyPr/>
          <a:lstStyle/>
          <a:p>
            <a:r>
              <a:rPr lang="en-US" dirty="0"/>
              <a:t>It’s All About Transfer</a:t>
            </a:r>
          </a:p>
        </p:txBody>
      </p:sp>
      <p:sp>
        <p:nvSpPr>
          <p:cNvPr id="3" name="Content Placeholder 2">
            <a:extLst>
              <a:ext uri="{FF2B5EF4-FFF2-40B4-BE49-F238E27FC236}">
                <a16:creationId xmlns:a16="http://schemas.microsoft.com/office/drawing/2014/main" id="{9E6F5DAA-CB25-0E4A-9725-8D71CBCF0D20}"/>
              </a:ext>
            </a:extLst>
          </p:cNvPr>
          <p:cNvSpPr>
            <a:spLocks noGrp="1"/>
          </p:cNvSpPr>
          <p:nvPr>
            <p:ph idx="1"/>
          </p:nvPr>
        </p:nvSpPr>
        <p:spPr>
          <a:xfrm>
            <a:off x="2589212" y="1552755"/>
            <a:ext cx="8915400" cy="4698143"/>
          </a:xfrm>
        </p:spPr>
        <p:txBody>
          <a:bodyPr>
            <a:noAutofit/>
          </a:bodyPr>
          <a:lstStyle/>
          <a:p>
            <a:r>
              <a:rPr lang="en-US" sz="2800" dirty="0">
                <a:latin typeface="Franklin Gothic Medium" panose="020B0603020102020204" pitchFamily="34" charset="0"/>
              </a:rPr>
              <a:t>Six different contextualization models: </a:t>
            </a:r>
          </a:p>
          <a:p>
            <a:pPr lvl="1"/>
            <a:r>
              <a:rPr lang="en-US" sz="2800" dirty="0">
                <a:latin typeface="Franklin Gothic Medium" panose="020B0603020102020204" pitchFamily="34" charset="0"/>
              </a:rPr>
              <a:t>a) a “blind training” model (see Brown, Campione, &amp; 			Day, 1981), </a:t>
            </a:r>
          </a:p>
          <a:p>
            <a:pPr lvl="1"/>
            <a:r>
              <a:rPr lang="en-US" sz="2800" dirty="0">
                <a:latin typeface="Franklin Gothic Medium" panose="020B0603020102020204" pitchFamily="34" charset="0"/>
              </a:rPr>
              <a:t>b) a content field/authentic-simulation model, </a:t>
            </a:r>
          </a:p>
          <a:p>
            <a:pPr lvl="1"/>
            <a:r>
              <a:rPr lang="en-US" sz="2800" dirty="0">
                <a:latin typeface="Franklin Gothic Medium" panose="020B0603020102020204" pitchFamily="34" charset="0"/>
              </a:rPr>
              <a:t>c) a pull-in course model, </a:t>
            </a:r>
          </a:p>
          <a:p>
            <a:pPr lvl="1"/>
            <a:r>
              <a:rPr lang="en-US" sz="2800" dirty="0">
                <a:latin typeface="Franklin Gothic Medium" panose="020B0603020102020204" pitchFamily="34" charset="0"/>
              </a:rPr>
              <a:t>d) a linked-course model, </a:t>
            </a:r>
          </a:p>
          <a:p>
            <a:pPr lvl="1"/>
            <a:r>
              <a:rPr lang="en-US" sz="2800" dirty="0">
                <a:latin typeface="Franklin Gothic Medium" panose="020B0603020102020204" pitchFamily="34" charset="0"/>
              </a:rPr>
              <a:t>e) an embedded model, and </a:t>
            </a:r>
          </a:p>
          <a:p>
            <a:pPr lvl="1"/>
            <a:r>
              <a:rPr lang="en-US" sz="2800" dirty="0">
                <a:latin typeface="Franklin Gothic Medium" panose="020B0603020102020204" pitchFamily="34" charset="0"/>
              </a:rPr>
              <a:t>f) a fully contextualized model</a:t>
            </a:r>
            <a:r>
              <a:rPr lang="en-US" sz="2800" dirty="0"/>
              <a:t> </a:t>
            </a:r>
          </a:p>
        </p:txBody>
      </p:sp>
    </p:spTree>
    <p:extLst>
      <p:ext uri="{BB962C8B-B14F-4D97-AF65-F5344CB8AC3E}">
        <p14:creationId xmlns:p14="http://schemas.microsoft.com/office/powerpoint/2010/main" val="4273718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E3B56-F98B-094E-9A66-906BB341C39F}"/>
              </a:ext>
            </a:extLst>
          </p:cNvPr>
          <p:cNvSpPr>
            <a:spLocks noGrp="1"/>
          </p:cNvSpPr>
          <p:nvPr>
            <p:ph type="title"/>
          </p:nvPr>
        </p:nvSpPr>
        <p:spPr>
          <a:xfrm>
            <a:off x="2592925" y="624110"/>
            <a:ext cx="8911687" cy="685706"/>
          </a:xfrm>
        </p:spPr>
        <p:txBody>
          <a:bodyPr/>
          <a:lstStyle/>
          <a:p>
            <a:r>
              <a:rPr lang="en-US" dirty="0"/>
              <a:t>Variable Credit Courses</a:t>
            </a:r>
          </a:p>
        </p:txBody>
      </p:sp>
      <p:sp>
        <p:nvSpPr>
          <p:cNvPr id="3" name="Content Placeholder 2">
            <a:extLst>
              <a:ext uri="{FF2B5EF4-FFF2-40B4-BE49-F238E27FC236}">
                <a16:creationId xmlns:a16="http://schemas.microsoft.com/office/drawing/2014/main" id="{F46DCD0D-5D7A-9C4F-9278-BEAC9FDDDC58}"/>
              </a:ext>
            </a:extLst>
          </p:cNvPr>
          <p:cNvSpPr>
            <a:spLocks noGrp="1"/>
          </p:cNvSpPr>
          <p:nvPr>
            <p:ph idx="1"/>
          </p:nvPr>
        </p:nvSpPr>
        <p:spPr>
          <a:xfrm>
            <a:off x="2589212" y="1309816"/>
            <a:ext cx="8915400" cy="4601406"/>
          </a:xfrm>
        </p:spPr>
        <p:txBody>
          <a:bodyPr>
            <a:noAutofit/>
          </a:bodyPr>
          <a:lstStyle/>
          <a:p>
            <a:r>
              <a:rPr lang="en-US" sz="3200" dirty="0">
                <a:latin typeface="Franklin Gothic Medium" panose="020B0603020102020204" pitchFamily="34" charset="0"/>
              </a:rPr>
              <a:t>Now here is a scam.</a:t>
            </a:r>
          </a:p>
          <a:p>
            <a:endParaRPr lang="en-US" sz="3200" dirty="0">
              <a:latin typeface="Franklin Gothic Medium" panose="020B0603020102020204" pitchFamily="34" charset="0"/>
            </a:endParaRPr>
          </a:p>
          <a:p>
            <a:r>
              <a:rPr lang="en-US" sz="3200" dirty="0">
                <a:latin typeface="Franklin Gothic Medium" panose="020B0603020102020204" pitchFamily="34" charset="0"/>
              </a:rPr>
              <a:t>Any learning to learn course should be listed in the catalog as a variable credit course from 1 to 3 credits. That way the traditional course can be offered for 3 credits or specialized 1 credit sections can be offered as adjunct courses tied to high DFW courses on campus.  </a:t>
            </a:r>
          </a:p>
        </p:txBody>
      </p:sp>
    </p:spTree>
    <p:extLst>
      <p:ext uri="{BB962C8B-B14F-4D97-AF65-F5344CB8AC3E}">
        <p14:creationId xmlns:p14="http://schemas.microsoft.com/office/powerpoint/2010/main" val="471586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99877-2E02-BD4E-B027-BA9234E50CF6}"/>
              </a:ext>
            </a:extLst>
          </p:cNvPr>
          <p:cNvSpPr>
            <a:spLocks noGrp="1"/>
          </p:cNvSpPr>
          <p:nvPr>
            <p:ph type="title"/>
          </p:nvPr>
        </p:nvSpPr>
        <p:spPr>
          <a:xfrm>
            <a:off x="1978328" y="2542851"/>
            <a:ext cx="8911687" cy="1280890"/>
          </a:xfrm>
        </p:spPr>
        <p:txBody>
          <a:bodyPr>
            <a:normAutofit/>
          </a:bodyPr>
          <a:lstStyle/>
          <a:p>
            <a:pPr algn="ctr"/>
            <a:r>
              <a:rPr lang="en-US" sz="4800" dirty="0"/>
              <a:t>Re-Inventing</a:t>
            </a:r>
          </a:p>
        </p:txBody>
      </p:sp>
    </p:spTree>
    <p:extLst>
      <p:ext uri="{BB962C8B-B14F-4D97-AF65-F5344CB8AC3E}">
        <p14:creationId xmlns:p14="http://schemas.microsoft.com/office/powerpoint/2010/main" val="1613848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8928A-E268-C743-950A-5B77376951F3}"/>
              </a:ext>
            </a:extLst>
          </p:cNvPr>
          <p:cNvSpPr>
            <a:spLocks noGrp="1"/>
          </p:cNvSpPr>
          <p:nvPr>
            <p:ph type="title"/>
          </p:nvPr>
        </p:nvSpPr>
        <p:spPr>
          <a:xfrm>
            <a:off x="2592925" y="478632"/>
            <a:ext cx="8911687" cy="592931"/>
          </a:xfrm>
        </p:spPr>
        <p:txBody>
          <a:bodyPr>
            <a:normAutofit fontScale="90000"/>
          </a:bodyPr>
          <a:lstStyle/>
          <a:p>
            <a:r>
              <a:rPr lang="en-US" dirty="0"/>
              <a:t>Integrated Reading and Writing as Case</a:t>
            </a:r>
          </a:p>
        </p:txBody>
      </p:sp>
      <p:sp>
        <p:nvSpPr>
          <p:cNvPr id="3" name="Content Placeholder 2">
            <a:extLst>
              <a:ext uri="{FF2B5EF4-FFF2-40B4-BE49-F238E27FC236}">
                <a16:creationId xmlns:a16="http://schemas.microsoft.com/office/drawing/2014/main" id="{3C51D44E-1DF8-D14D-A944-D79F8A2047BD}"/>
              </a:ext>
            </a:extLst>
          </p:cNvPr>
          <p:cNvSpPr>
            <a:spLocks noGrp="1"/>
          </p:cNvSpPr>
          <p:nvPr>
            <p:ph idx="1"/>
          </p:nvPr>
        </p:nvSpPr>
        <p:spPr>
          <a:xfrm>
            <a:off x="2589212" y="1071563"/>
            <a:ext cx="8915400" cy="4839659"/>
          </a:xfrm>
        </p:spPr>
        <p:txBody>
          <a:bodyPr>
            <a:noAutofit/>
          </a:bodyPr>
          <a:lstStyle/>
          <a:p>
            <a:r>
              <a:rPr lang="en-US" sz="2800" dirty="0">
                <a:latin typeface="Franklin Gothic Medium" panose="020B0603020102020204" pitchFamily="34" charset="0"/>
              </a:rPr>
              <a:t>Currently whether as an IRW course or as English 1A/101: Composition course with co-requisite work there is a comp-centric curricular and instructional philosophy and bias. Instruction in both reading and writing are not fully integrated. Reading serves as but a tangential element to teaching writing.</a:t>
            </a:r>
          </a:p>
          <a:p>
            <a:r>
              <a:rPr lang="en-US" sz="2800" dirty="0">
                <a:latin typeface="Franklin Gothic Medium" panose="020B0603020102020204" pitchFamily="34" charset="0"/>
              </a:rPr>
              <a:t>It might be postulated that the vast majority of IRW instructors across the country have an academic background in composition or even a specialization in literature with little if any comparable graduate level training in postsecondary reading theory, research, and praxis.</a:t>
            </a:r>
          </a:p>
        </p:txBody>
      </p:sp>
    </p:spTree>
    <p:extLst>
      <p:ext uri="{BB962C8B-B14F-4D97-AF65-F5344CB8AC3E}">
        <p14:creationId xmlns:p14="http://schemas.microsoft.com/office/powerpoint/2010/main" val="917737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0275-DE5C-D342-A819-9D081C55F325}"/>
              </a:ext>
            </a:extLst>
          </p:cNvPr>
          <p:cNvSpPr>
            <a:spLocks noGrp="1"/>
          </p:cNvSpPr>
          <p:nvPr>
            <p:ph type="title"/>
          </p:nvPr>
        </p:nvSpPr>
        <p:spPr/>
        <p:txBody>
          <a:bodyPr/>
          <a:lstStyle/>
          <a:p>
            <a:r>
              <a:rPr lang="en-US" dirty="0"/>
              <a:t>IRW</a:t>
            </a:r>
          </a:p>
        </p:txBody>
      </p:sp>
      <p:sp>
        <p:nvSpPr>
          <p:cNvPr id="3" name="Content Placeholder 2">
            <a:extLst>
              <a:ext uri="{FF2B5EF4-FFF2-40B4-BE49-F238E27FC236}">
                <a16:creationId xmlns:a16="http://schemas.microsoft.com/office/drawing/2014/main" id="{4344FFE3-EE70-1048-82F9-682213CF0BF4}"/>
              </a:ext>
            </a:extLst>
          </p:cNvPr>
          <p:cNvSpPr>
            <a:spLocks noGrp="1"/>
          </p:cNvSpPr>
          <p:nvPr>
            <p:ph idx="1"/>
          </p:nvPr>
        </p:nvSpPr>
        <p:spPr>
          <a:xfrm>
            <a:off x="2589212" y="1359243"/>
            <a:ext cx="8915400" cy="4551979"/>
          </a:xfrm>
        </p:spPr>
        <p:txBody>
          <a:bodyPr>
            <a:normAutofit fontScale="92500"/>
          </a:bodyPr>
          <a:lstStyle/>
          <a:p>
            <a:r>
              <a:rPr lang="en-US" sz="3200" dirty="0">
                <a:latin typeface="Franklin Gothic Medium" panose="020B0603020102020204" pitchFamily="34" charset="0"/>
              </a:rPr>
              <a:t>The original rigorous BR/BW model from Pitt used co-instructors: one with advanced training in composition and one with advanced training in reading.</a:t>
            </a:r>
          </a:p>
          <a:p>
            <a:r>
              <a:rPr lang="en-US" sz="3200" dirty="0">
                <a:latin typeface="Franklin Gothic Medium" panose="020B0603020102020204" pitchFamily="34" charset="0"/>
              </a:rPr>
              <a:t>Action: IRW courses should be taught by individuals with academic training that crosses disciplinary borders. Curriculum and instruction should be based on a thematic, spiral curriculum. Where can you get such training?????</a:t>
            </a:r>
          </a:p>
          <a:p>
            <a:endParaRPr lang="en-US" dirty="0"/>
          </a:p>
        </p:txBody>
      </p:sp>
    </p:spTree>
    <p:extLst>
      <p:ext uri="{BB962C8B-B14F-4D97-AF65-F5344CB8AC3E}">
        <p14:creationId xmlns:p14="http://schemas.microsoft.com/office/powerpoint/2010/main" val="157620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343C3-049D-CF47-94FE-04E8D34D865A}"/>
              </a:ext>
            </a:extLst>
          </p:cNvPr>
          <p:cNvSpPr>
            <a:spLocks noGrp="1"/>
          </p:cNvSpPr>
          <p:nvPr>
            <p:ph type="title"/>
          </p:nvPr>
        </p:nvSpPr>
        <p:spPr/>
        <p:txBody>
          <a:bodyPr>
            <a:normAutofit/>
          </a:bodyPr>
          <a:lstStyle/>
          <a:p>
            <a:pPr algn="ctr"/>
            <a:r>
              <a:rPr lang="en-US" dirty="0"/>
              <a:t>The Calliope of Reform Era Movements</a:t>
            </a:r>
          </a:p>
        </p:txBody>
      </p:sp>
      <p:sp>
        <p:nvSpPr>
          <p:cNvPr id="3" name="Content Placeholder 2">
            <a:extLst>
              <a:ext uri="{FF2B5EF4-FFF2-40B4-BE49-F238E27FC236}">
                <a16:creationId xmlns:a16="http://schemas.microsoft.com/office/drawing/2014/main" id="{728E94A4-C0A7-9840-9C85-4F14F570E0BD}"/>
              </a:ext>
            </a:extLst>
          </p:cNvPr>
          <p:cNvSpPr>
            <a:spLocks noGrp="1"/>
          </p:cNvSpPr>
          <p:nvPr>
            <p:ph idx="1"/>
          </p:nvPr>
        </p:nvSpPr>
        <p:spPr>
          <a:xfrm>
            <a:off x="2589212" y="1439055"/>
            <a:ext cx="8915400" cy="4901783"/>
          </a:xfrm>
        </p:spPr>
        <p:txBody>
          <a:bodyPr>
            <a:noAutofit/>
          </a:bodyPr>
          <a:lstStyle/>
          <a:p>
            <a:pPr marL="0" indent="0">
              <a:buNone/>
            </a:pPr>
            <a:r>
              <a:rPr lang="en-US" sz="2800" dirty="0">
                <a:latin typeface="Franklin Gothic Medium" panose="020B0603020102020204" pitchFamily="34" charset="0"/>
              </a:rPr>
              <a:t>Pathways</a:t>
            </a:r>
          </a:p>
          <a:p>
            <a:pPr marL="0" indent="0">
              <a:buNone/>
            </a:pPr>
            <a:r>
              <a:rPr lang="en-US" sz="2800" dirty="0">
                <a:latin typeface="Franklin Gothic Medium" panose="020B0603020102020204" pitchFamily="34" charset="0"/>
              </a:rPr>
              <a:t>	Accelerated Learning Program</a:t>
            </a:r>
          </a:p>
          <a:p>
            <a:pPr marL="0" indent="0">
              <a:buNone/>
            </a:pPr>
            <a:r>
              <a:rPr lang="en-US" sz="2800" dirty="0">
                <a:latin typeface="Franklin Gothic Medium" panose="020B0603020102020204" pitchFamily="34" charset="0"/>
              </a:rPr>
              <a:t>		Integrated Education and Training</a:t>
            </a:r>
          </a:p>
          <a:p>
            <a:pPr marL="0" indent="0">
              <a:buNone/>
            </a:pPr>
            <a:r>
              <a:rPr lang="en-US" sz="2800" dirty="0">
                <a:latin typeface="Franklin Gothic Medium" panose="020B0603020102020204" pitchFamily="34" charset="0"/>
              </a:rPr>
              <a:t>			Coaching</a:t>
            </a:r>
          </a:p>
          <a:p>
            <a:pPr marL="0" indent="0">
              <a:buNone/>
            </a:pPr>
            <a:r>
              <a:rPr lang="en-US" sz="2800" dirty="0">
                <a:latin typeface="Franklin Gothic Medium" panose="020B0603020102020204" pitchFamily="34" charset="0"/>
              </a:rPr>
              <a:t>				AB 705</a:t>
            </a:r>
          </a:p>
          <a:p>
            <a:pPr marL="0" indent="0">
              <a:buNone/>
            </a:pPr>
            <a:r>
              <a:rPr lang="en-US" sz="2800" dirty="0">
                <a:latin typeface="Franklin Gothic Medium" panose="020B0603020102020204" pitchFamily="34" charset="0"/>
              </a:rPr>
              <a:t>					15 to Finish</a:t>
            </a:r>
          </a:p>
          <a:p>
            <a:pPr marL="0" indent="0">
              <a:buNone/>
            </a:pPr>
            <a:r>
              <a:rPr lang="en-US" sz="2800" dirty="0">
                <a:latin typeface="Franklin Gothic Medium" panose="020B0603020102020204" pitchFamily="34" charset="0"/>
              </a:rPr>
              <a:t>						Badges</a:t>
            </a:r>
          </a:p>
          <a:p>
            <a:pPr marL="0" indent="0">
              <a:buNone/>
            </a:pPr>
            <a:r>
              <a:rPr lang="en-US" sz="2800" dirty="0">
                <a:latin typeface="Franklin Gothic Medium" panose="020B0603020102020204" pitchFamily="34" charset="0"/>
              </a:rPr>
              <a:t>							Multiple Measures</a:t>
            </a:r>
          </a:p>
          <a:p>
            <a:pPr marL="0" indent="0">
              <a:buNone/>
            </a:pPr>
            <a:r>
              <a:rPr lang="en-US" sz="2800" dirty="0">
                <a:latin typeface="Franklin Gothic Medium" panose="020B0603020102020204" pitchFamily="34" charset="0"/>
              </a:rPr>
              <a:t>								Apprenticeships</a:t>
            </a:r>
          </a:p>
        </p:txBody>
      </p:sp>
    </p:spTree>
    <p:extLst>
      <p:ext uri="{BB962C8B-B14F-4D97-AF65-F5344CB8AC3E}">
        <p14:creationId xmlns:p14="http://schemas.microsoft.com/office/powerpoint/2010/main" val="828626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BDC9F-37AC-BE49-9D8D-6EC1A3695681}"/>
              </a:ext>
            </a:extLst>
          </p:cNvPr>
          <p:cNvSpPr>
            <a:spLocks noGrp="1"/>
          </p:cNvSpPr>
          <p:nvPr>
            <p:ph type="title"/>
          </p:nvPr>
        </p:nvSpPr>
        <p:spPr>
          <a:xfrm>
            <a:off x="2589212" y="609600"/>
            <a:ext cx="8915399" cy="754856"/>
          </a:xfrm>
        </p:spPr>
        <p:txBody>
          <a:bodyPr>
            <a:normAutofit/>
          </a:bodyPr>
          <a:lstStyle/>
          <a:p>
            <a:r>
              <a:rPr lang="en-US" sz="2800" dirty="0"/>
              <a:t>Training College Reading and Learning Specialists</a:t>
            </a:r>
          </a:p>
        </p:txBody>
      </p:sp>
      <p:sp>
        <p:nvSpPr>
          <p:cNvPr id="3" name="Text Placeholder 2">
            <a:extLst>
              <a:ext uri="{FF2B5EF4-FFF2-40B4-BE49-F238E27FC236}">
                <a16:creationId xmlns:a16="http://schemas.microsoft.com/office/drawing/2014/main" id="{DCFF69C5-FAEE-1A49-A837-E16772D4F713}"/>
              </a:ext>
            </a:extLst>
          </p:cNvPr>
          <p:cNvSpPr>
            <a:spLocks noGrp="1"/>
          </p:cNvSpPr>
          <p:nvPr>
            <p:ph type="body" idx="1"/>
          </p:nvPr>
        </p:nvSpPr>
        <p:spPr>
          <a:xfrm>
            <a:off x="2589212" y="1364455"/>
            <a:ext cx="8915399" cy="4901433"/>
          </a:xfrm>
        </p:spPr>
        <p:txBody>
          <a:bodyPr>
            <a:normAutofit lnSpcReduction="10000"/>
          </a:bodyPr>
          <a:lstStyle/>
          <a:p>
            <a:pPr marL="342900" indent="-342900">
              <a:buFont typeface="Wingdings" pitchFamily="2" charset="2"/>
              <a:buChar char="§"/>
            </a:pPr>
            <a:r>
              <a:rPr lang="en-US" sz="2800" dirty="0">
                <a:latin typeface="Franklin Gothic Medium" panose="020B0603020102020204" pitchFamily="34" charset="0"/>
              </a:rPr>
              <a:t>A traditional degree in reading is not valued by institutions, HEAs, or accreditation agencies beyond a requirement for the now widely defunct pipeline structured remedial reading courses.</a:t>
            </a:r>
          </a:p>
          <a:p>
            <a:pPr marL="342900" indent="-342900">
              <a:buFont typeface="Wingdings" pitchFamily="2" charset="2"/>
              <a:buChar char="§"/>
            </a:pPr>
            <a:r>
              <a:rPr lang="en-US" sz="2800" dirty="0">
                <a:latin typeface="Franklin Gothic Medium" panose="020B0603020102020204" pitchFamily="34" charset="0"/>
              </a:rPr>
              <a:t>There is a need for interdisciplinary graduate programs that focus on reading, writing, and learning theory, research, and praxis. Traditional reading specialist programs and doctoral programs with a traditional PK-12 focus on reading can not adequately prepare postsecondary specialists for the current environment found across our campuses.</a:t>
            </a:r>
          </a:p>
          <a:p>
            <a:endParaRPr lang="en-US" dirty="0">
              <a:latin typeface="Franklin Gothic Medium" panose="020B0603020102020204" pitchFamily="34" charset="0"/>
            </a:endParaRPr>
          </a:p>
        </p:txBody>
      </p:sp>
    </p:spTree>
    <p:extLst>
      <p:ext uri="{BB962C8B-B14F-4D97-AF65-F5344CB8AC3E}">
        <p14:creationId xmlns:p14="http://schemas.microsoft.com/office/powerpoint/2010/main" val="25416394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FEAFEA-E1BF-8A4A-8397-CA244691A8E2}"/>
              </a:ext>
            </a:extLst>
          </p:cNvPr>
          <p:cNvSpPr>
            <a:spLocks noGrp="1"/>
          </p:cNvSpPr>
          <p:nvPr>
            <p:ph type="title"/>
          </p:nvPr>
        </p:nvSpPr>
        <p:spPr>
          <a:xfrm>
            <a:off x="2592925" y="624110"/>
            <a:ext cx="8911687" cy="784965"/>
          </a:xfrm>
        </p:spPr>
        <p:txBody>
          <a:bodyPr/>
          <a:lstStyle/>
          <a:p>
            <a:r>
              <a:rPr lang="en-US" dirty="0"/>
              <a:t>Training</a:t>
            </a:r>
          </a:p>
        </p:txBody>
      </p:sp>
      <p:sp>
        <p:nvSpPr>
          <p:cNvPr id="5" name="Content Placeholder 4">
            <a:extLst>
              <a:ext uri="{FF2B5EF4-FFF2-40B4-BE49-F238E27FC236}">
                <a16:creationId xmlns:a16="http://schemas.microsoft.com/office/drawing/2014/main" id="{E5FD63D1-0508-D840-B284-22755B971A27}"/>
              </a:ext>
            </a:extLst>
          </p:cNvPr>
          <p:cNvSpPr>
            <a:spLocks noGrp="1"/>
          </p:cNvSpPr>
          <p:nvPr>
            <p:ph idx="1"/>
          </p:nvPr>
        </p:nvSpPr>
        <p:spPr>
          <a:xfrm>
            <a:off x="2589212" y="1409075"/>
            <a:ext cx="8915400" cy="4502147"/>
          </a:xfrm>
        </p:spPr>
        <p:txBody>
          <a:bodyPr>
            <a:normAutofit/>
          </a:bodyPr>
          <a:lstStyle/>
          <a:p>
            <a:pPr marL="285750" indent="-285750">
              <a:buFont typeface="Wingdings" pitchFamily="2" charset="2"/>
              <a:buChar char="§"/>
            </a:pPr>
            <a:r>
              <a:rPr lang="en-US" sz="2800" dirty="0">
                <a:latin typeface="Franklin Gothic Medium" panose="020B0603020102020204" pitchFamily="34" charset="0"/>
              </a:rPr>
              <a:t>Action: Students desiring to earn the master’s need to take 15 hours in composition or ESL as well as 15 hours in reading plus 6 hours in learning and curricular theory. Doctoral programs should draw upon faculty from cognitive science, reading research, composition, educational psychology, educational research, and higher education.</a:t>
            </a:r>
          </a:p>
          <a:p>
            <a:pPr marL="285750" indent="-285750">
              <a:buFont typeface="Wingdings" pitchFamily="2" charset="2"/>
              <a:buChar char="§"/>
            </a:pPr>
            <a:r>
              <a:rPr lang="en-US" sz="2800" dirty="0">
                <a:latin typeface="Franklin Gothic Medium" panose="020B0603020102020204" pitchFamily="34" charset="0"/>
              </a:rPr>
              <a:t>Ironically…those who have an academic background that integrates both reading and writing should be more hirable than composition graduates.</a:t>
            </a:r>
          </a:p>
          <a:p>
            <a:endParaRPr lang="en-US" dirty="0"/>
          </a:p>
        </p:txBody>
      </p:sp>
    </p:spTree>
    <p:extLst>
      <p:ext uri="{BB962C8B-B14F-4D97-AF65-F5344CB8AC3E}">
        <p14:creationId xmlns:p14="http://schemas.microsoft.com/office/powerpoint/2010/main" val="3367722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7D88C-440A-F345-ADAF-416EDBAF92F4}"/>
              </a:ext>
            </a:extLst>
          </p:cNvPr>
          <p:cNvSpPr>
            <a:spLocks noGrp="1"/>
          </p:cNvSpPr>
          <p:nvPr>
            <p:ph type="title"/>
          </p:nvPr>
        </p:nvSpPr>
        <p:spPr/>
        <p:txBody>
          <a:bodyPr/>
          <a:lstStyle/>
          <a:p>
            <a:r>
              <a:rPr lang="en-US" dirty="0"/>
              <a:t>Adopt the Spiral Curriculum</a:t>
            </a:r>
          </a:p>
        </p:txBody>
      </p:sp>
      <p:sp>
        <p:nvSpPr>
          <p:cNvPr id="3" name="Content Placeholder 2">
            <a:extLst>
              <a:ext uri="{FF2B5EF4-FFF2-40B4-BE49-F238E27FC236}">
                <a16:creationId xmlns:a16="http://schemas.microsoft.com/office/drawing/2014/main" id="{41EF4CF5-D780-3749-B411-620733537E25}"/>
              </a:ext>
            </a:extLst>
          </p:cNvPr>
          <p:cNvSpPr>
            <a:spLocks noGrp="1"/>
          </p:cNvSpPr>
          <p:nvPr>
            <p:ph idx="1"/>
          </p:nvPr>
        </p:nvSpPr>
        <p:spPr>
          <a:xfrm>
            <a:off x="1828800" y="1439056"/>
            <a:ext cx="9675812" cy="4467474"/>
          </a:xfrm>
        </p:spPr>
        <p:txBody>
          <a:bodyPr>
            <a:noAutofit/>
          </a:bodyPr>
          <a:lstStyle/>
          <a:p>
            <a:r>
              <a:rPr lang="en-US" sz="3200" dirty="0">
                <a:latin typeface="Franklin Gothic Medium" panose="020B0603020102020204" pitchFamily="34" charset="0"/>
              </a:rPr>
              <a:t>The spiral curriculum is built upon the work of Bruner and </a:t>
            </a:r>
            <a:r>
              <a:rPr lang="en-US" sz="3200" dirty="0" err="1">
                <a:latin typeface="Franklin Gothic Medium" panose="020B0603020102020204" pitchFamily="34" charset="0"/>
              </a:rPr>
              <a:t>Taba</a:t>
            </a:r>
            <a:r>
              <a:rPr lang="en-US" sz="3200" dirty="0">
                <a:latin typeface="Franklin Gothic Medium" panose="020B0603020102020204" pitchFamily="34" charset="0"/>
              </a:rPr>
              <a:t>.</a:t>
            </a:r>
          </a:p>
          <a:p>
            <a:r>
              <a:rPr lang="en-US" sz="3200" dirty="0">
                <a:latin typeface="Franklin Gothic Medium" panose="020B0603020102020204" pitchFamily="34" charset="0"/>
              </a:rPr>
              <a:t>The model was influential to the designers of the BR/BW curriculum at the University of Pittsburgh.</a:t>
            </a:r>
          </a:p>
          <a:p>
            <a:r>
              <a:rPr lang="en-US" sz="3200" dirty="0">
                <a:latin typeface="Franklin Gothic Medium" panose="020B0603020102020204" pitchFamily="34" charset="0"/>
              </a:rPr>
              <a:t>The entry level reading course at NIU was designed and redesigned with a nod to this model.</a:t>
            </a:r>
          </a:p>
          <a:p>
            <a:r>
              <a:rPr lang="en-US" sz="3200" dirty="0">
                <a:latin typeface="Franklin Gothic Medium" panose="020B0603020102020204" pitchFamily="34" charset="0"/>
              </a:rPr>
              <a:t>So what does it look like?</a:t>
            </a:r>
          </a:p>
        </p:txBody>
      </p:sp>
    </p:spTree>
    <p:extLst>
      <p:ext uri="{BB962C8B-B14F-4D97-AF65-F5344CB8AC3E}">
        <p14:creationId xmlns:p14="http://schemas.microsoft.com/office/powerpoint/2010/main" val="3010769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Прямоугольник 26"/>
          <p:cNvSpPr/>
          <p:nvPr/>
        </p:nvSpPr>
        <p:spPr>
          <a:xfrm flipV="1">
            <a:off x="1473200" y="225316"/>
            <a:ext cx="9194800" cy="6858000"/>
          </a:xfrm>
          <a:prstGeom prst="rect">
            <a:avLst/>
          </a:prstGeom>
          <a:gradFill flip="none" rotWithShape="0">
            <a:gsLst>
              <a:gs pos="100000">
                <a:schemeClr val="bg1">
                  <a:lumMod val="85000"/>
                </a:schemeClr>
              </a:gs>
              <a:gs pos="0">
                <a:schemeClr val="bg1"/>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latin typeface="Arial" pitchFamily="34" charset="0"/>
              <a:cs typeface="Arial" pitchFamily="34" charset="0"/>
            </a:endParaRPr>
          </a:p>
        </p:txBody>
      </p:sp>
      <p:grpSp>
        <p:nvGrpSpPr>
          <p:cNvPr id="2051" name="Group 44"/>
          <p:cNvGrpSpPr>
            <a:grpSpLocks/>
          </p:cNvGrpSpPr>
          <p:nvPr/>
        </p:nvGrpSpPr>
        <p:grpSpPr bwMode="auto">
          <a:xfrm>
            <a:off x="3719736" y="1052736"/>
            <a:ext cx="5143500" cy="5264150"/>
            <a:chOff x="1928794" y="1117536"/>
            <a:chExt cx="4838085" cy="4952092"/>
          </a:xfrm>
        </p:grpSpPr>
        <p:sp>
          <p:nvSpPr>
            <p:cNvPr id="101" name="Moon 100"/>
            <p:cNvSpPr/>
            <p:nvPr/>
          </p:nvSpPr>
          <p:spPr>
            <a:xfrm rot="5400000">
              <a:off x="4318699" y="4430741"/>
              <a:ext cx="364388" cy="2130847"/>
            </a:xfrm>
            <a:prstGeom prst="moon">
              <a:avLst>
                <a:gd name="adj" fmla="val 14138"/>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072" name="Group 40"/>
            <p:cNvGrpSpPr>
              <a:grpSpLocks/>
            </p:cNvGrpSpPr>
            <p:nvPr/>
          </p:nvGrpSpPr>
          <p:grpSpPr bwMode="auto">
            <a:xfrm>
              <a:off x="3560902" y="5346825"/>
              <a:ext cx="1941952" cy="612294"/>
              <a:chOff x="2342145" y="1761324"/>
              <a:chExt cx="4834902" cy="1524438"/>
            </a:xfrm>
          </p:grpSpPr>
          <p:sp>
            <p:nvSpPr>
              <p:cNvPr id="124" name="Freeform 6"/>
              <p:cNvSpPr>
                <a:spLocks/>
              </p:cNvSpPr>
              <p:nvPr/>
            </p:nvSpPr>
            <p:spPr bwMode="auto">
              <a:xfrm>
                <a:off x="2342145" y="2471490"/>
                <a:ext cx="4695490" cy="814272"/>
              </a:xfrm>
              <a:custGeom>
                <a:avLst/>
                <a:gdLst/>
                <a:ahLst/>
                <a:cxnLst>
                  <a:cxn ang="0">
                    <a:pos x="0" y="0"/>
                  </a:cxn>
                  <a:cxn ang="0">
                    <a:pos x="25808" y="8110"/>
                  </a:cxn>
                  <a:cxn ang="0">
                    <a:pos x="51616" y="0"/>
                  </a:cxn>
                  <a:cxn ang="0">
                    <a:pos x="51616" y="0"/>
                  </a:cxn>
                  <a:cxn ang="0">
                    <a:pos x="51616" y="1203"/>
                  </a:cxn>
                  <a:cxn ang="0">
                    <a:pos x="51616" y="1203"/>
                  </a:cxn>
                  <a:cxn ang="0">
                    <a:pos x="25808" y="9313"/>
                  </a:cxn>
                  <a:cxn ang="0">
                    <a:pos x="0" y="1203"/>
                  </a:cxn>
                  <a:cxn ang="0">
                    <a:pos x="0" y="1203"/>
                  </a:cxn>
                  <a:cxn ang="0">
                    <a:pos x="0" y="0"/>
                  </a:cxn>
                </a:cxnLst>
                <a:rect l="0" t="0" r="r" b="b"/>
                <a:pathLst>
                  <a:path w="51616" h="9313">
                    <a:moveTo>
                      <a:pt x="0" y="0"/>
                    </a:moveTo>
                    <a:cubicBezTo>
                      <a:pt x="0" y="4483"/>
                      <a:pt x="11557" y="8110"/>
                      <a:pt x="25808" y="8110"/>
                    </a:cubicBezTo>
                    <a:cubicBezTo>
                      <a:pt x="40064" y="8110"/>
                      <a:pt x="51616" y="4483"/>
                      <a:pt x="51616" y="0"/>
                    </a:cubicBezTo>
                    <a:cubicBezTo>
                      <a:pt x="51616" y="0"/>
                      <a:pt x="51616" y="0"/>
                      <a:pt x="51616" y="0"/>
                    </a:cubicBezTo>
                    <a:cubicBezTo>
                      <a:pt x="51616" y="1203"/>
                      <a:pt x="51616" y="1203"/>
                      <a:pt x="51616" y="1203"/>
                    </a:cubicBezTo>
                    <a:cubicBezTo>
                      <a:pt x="51616" y="1203"/>
                      <a:pt x="51616" y="1203"/>
                      <a:pt x="51616" y="1203"/>
                    </a:cubicBezTo>
                    <a:cubicBezTo>
                      <a:pt x="51616" y="5687"/>
                      <a:pt x="40064" y="9313"/>
                      <a:pt x="25808" y="9313"/>
                    </a:cubicBezTo>
                    <a:cubicBezTo>
                      <a:pt x="11557" y="9313"/>
                      <a:pt x="0" y="5687"/>
                      <a:pt x="0" y="1203"/>
                    </a:cubicBezTo>
                    <a:cubicBezTo>
                      <a:pt x="0" y="1203"/>
                      <a:pt x="0" y="1203"/>
                      <a:pt x="0" y="1203"/>
                    </a:cubicBezTo>
                    <a:lnTo>
                      <a:pt x="0" y="0"/>
                    </a:lnTo>
                    <a:close/>
                  </a:path>
                </a:pathLst>
              </a:custGeom>
              <a:solidFill>
                <a:schemeClr val="accent1">
                  <a:lumMod val="50000"/>
                </a:schemeClr>
              </a:solidFill>
              <a:ln w="9525">
                <a:noFill/>
                <a:round/>
                <a:headEnd/>
                <a:tailEnd/>
              </a:ln>
            </p:spPr>
            <p:txBody>
              <a:bodyPr/>
              <a:lstStyle/>
              <a:p>
                <a:pPr>
                  <a:defRPr/>
                </a:pPr>
                <a:endParaRPr lang="en-US" dirty="0"/>
              </a:p>
            </p:txBody>
          </p:sp>
          <p:sp>
            <p:nvSpPr>
              <p:cNvPr id="125" name="Freeform 7"/>
              <p:cNvSpPr>
                <a:spLocks/>
              </p:cNvSpPr>
              <p:nvPr/>
            </p:nvSpPr>
            <p:spPr bwMode="auto">
              <a:xfrm>
                <a:off x="2481557" y="1761324"/>
                <a:ext cx="4695490" cy="1416609"/>
              </a:xfrm>
              <a:custGeom>
                <a:avLst/>
                <a:gdLst/>
                <a:ahLst/>
                <a:cxnLst>
                  <a:cxn ang="0">
                    <a:pos x="0" y="8110"/>
                  </a:cxn>
                  <a:cxn ang="0">
                    <a:pos x="25808" y="0"/>
                  </a:cxn>
                  <a:cxn ang="0">
                    <a:pos x="51616" y="8110"/>
                  </a:cxn>
                  <a:cxn ang="0">
                    <a:pos x="51616" y="8110"/>
                  </a:cxn>
                  <a:cxn ang="0">
                    <a:pos x="51616" y="8110"/>
                  </a:cxn>
                  <a:cxn ang="0">
                    <a:pos x="25808" y="16220"/>
                  </a:cxn>
                  <a:cxn ang="0">
                    <a:pos x="0" y="8110"/>
                  </a:cxn>
                  <a:cxn ang="0">
                    <a:pos x="0" y="8110"/>
                  </a:cxn>
                </a:cxnLst>
                <a:rect l="0" t="0" r="r" b="b"/>
                <a:pathLst>
                  <a:path w="51616" h="16220">
                    <a:moveTo>
                      <a:pt x="0" y="8110"/>
                    </a:moveTo>
                    <a:cubicBezTo>
                      <a:pt x="0" y="3631"/>
                      <a:pt x="11557" y="0"/>
                      <a:pt x="25808" y="0"/>
                    </a:cubicBezTo>
                    <a:cubicBezTo>
                      <a:pt x="40064" y="0"/>
                      <a:pt x="51616" y="3631"/>
                      <a:pt x="51616" y="8110"/>
                    </a:cubicBezTo>
                    <a:cubicBezTo>
                      <a:pt x="51616" y="8110"/>
                      <a:pt x="51616" y="8110"/>
                      <a:pt x="51616" y="8110"/>
                    </a:cubicBezTo>
                    <a:cubicBezTo>
                      <a:pt x="51616" y="8110"/>
                      <a:pt x="51616" y="8110"/>
                      <a:pt x="51616" y="8110"/>
                    </a:cubicBezTo>
                    <a:cubicBezTo>
                      <a:pt x="51616" y="12593"/>
                      <a:pt x="40064" y="16220"/>
                      <a:pt x="25808" y="16220"/>
                    </a:cubicBezTo>
                    <a:cubicBezTo>
                      <a:pt x="11557" y="16220"/>
                      <a:pt x="0" y="12593"/>
                      <a:pt x="0" y="8110"/>
                    </a:cubicBezTo>
                    <a:cubicBezTo>
                      <a:pt x="0" y="8110"/>
                      <a:pt x="0" y="8110"/>
                      <a:pt x="0" y="8110"/>
                    </a:cubicBezTo>
                    <a:close/>
                  </a:path>
                </a:pathLst>
              </a:custGeom>
              <a:ln>
                <a:noFill/>
                <a:headEnd/>
                <a:tailEnd/>
              </a:ln>
              <a:effectLst/>
            </p:spPr>
            <p:style>
              <a:lnRef idx="1">
                <a:schemeClr val="accent1"/>
              </a:lnRef>
              <a:fillRef idx="3">
                <a:schemeClr val="accent1"/>
              </a:fillRef>
              <a:effectRef idx="2">
                <a:schemeClr val="accent1"/>
              </a:effectRef>
              <a:fontRef idx="minor">
                <a:schemeClr val="lt1"/>
              </a:fontRef>
            </p:style>
            <p:txBody>
              <a:bodyPr/>
              <a:lstStyle/>
              <a:p>
                <a:pPr algn="ctr">
                  <a:defRPr/>
                </a:pPr>
                <a:endParaRPr lang="en-US" dirty="0"/>
              </a:p>
            </p:txBody>
          </p:sp>
        </p:grpSp>
        <p:sp>
          <p:nvSpPr>
            <p:cNvPr id="103" name="Freeform 16"/>
            <p:cNvSpPr>
              <a:spLocks/>
            </p:cNvSpPr>
            <p:nvPr/>
          </p:nvSpPr>
          <p:spPr bwMode="auto">
            <a:xfrm>
              <a:off x="3147275" y="5016785"/>
              <a:ext cx="2419043" cy="1052843"/>
            </a:xfrm>
            <a:custGeom>
              <a:avLst/>
              <a:gdLst/>
              <a:ahLst/>
              <a:cxnLst>
                <a:cxn ang="0">
                  <a:pos x="23498" y="7355"/>
                </a:cxn>
                <a:cxn ang="0">
                  <a:pos x="13080" y="10173"/>
                </a:cxn>
                <a:cxn ang="0">
                  <a:pos x="914" y="688"/>
                </a:cxn>
                <a:cxn ang="0">
                  <a:pos x="1210" y="0"/>
                </a:cxn>
                <a:cxn ang="0">
                  <a:pos x="13080" y="9371"/>
                </a:cxn>
                <a:cxn ang="0">
                  <a:pos x="23498" y="6438"/>
                </a:cxn>
                <a:cxn ang="0">
                  <a:pos x="23498" y="6438"/>
                </a:cxn>
                <a:cxn ang="0">
                  <a:pos x="23498" y="7355"/>
                </a:cxn>
              </a:cxnLst>
              <a:rect l="0" t="0" r="r" b="b"/>
              <a:pathLst>
                <a:path w="23498" h="10372">
                  <a:moveTo>
                    <a:pt x="23498" y="7355"/>
                  </a:moveTo>
                  <a:cubicBezTo>
                    <a:pt x="22782" y="10288"/>
                    <a:pt x="15749" y="10372"/>
                    <a:pt x="13080" y="10173"/>
                  </a:cubicBezTo>
                  <a:cubicBezTo>
                    <a:pt x="6127" y="9654"/>
                    <a:pt x="0" y="5335"/>
                    <a:pt x="914" y="688"/>
                  </a:cubicBezTo>
                  <a:cubicBezTo>
                    <a:pt x="1046" y="13"/>
                    <a:pt x="1210" y="0"/>
                    <a:pt x="1210" y="0"/>
                  </a:cubicBezTo>
                  <a:cubicBezTo>
                    <a:pt x="192" y="4279"/>
                    <a:pt x="5698" y="8940"/>
                    <a:pt x="13080" y="9371"/>
                  </a:cubicBezTo>
                  <a:cubicBezTo>
                    <a:pt x="16486" y="9571"/>
                    <a:pt x="23127" y="9486"/>
                    <a:pt x="23498" y="6438"/>
                  </a:cubicBezTo>
                  <a:cubicBezTo>
                    <a:pt x="23498" y="6438"/>
                    <a:pt x="23498" y="6438"/>
                    <a:pt x="23498" y="6438"/>
                  </a:cubicBezTo>
                  <a:cubicBezTo>
                    <a:pt x="23498" y="7355"/>
                    <a:pt x="23498" y="7355"/>
                    <a:pt x="23498" y="7355"/>
                  </a:cubicBezTo>
                  <a:close/>
                </a:path>
              </a:pathLst>
            </a:custGeom>
            <a:gradFill flip="none" rotWithShape="1">
              <a:gsLst>
                <a:gs pos="0">
                  <a:schemeClr val="tx1">
                    <a:lumMod val="50000"/>
                    <a:lumOff val="50000"/>
                  </a:schemeClr>
                </a:gs>
                <a:gs pos="100000">
                  <a:schemeClr val="tx1">
                    <a:lumMod val="50000"/>
                    <a:lumOff val="50000"/>
                  </a:schemeClr>
                </a:gs>
                <a:gs pos="50000">
                  <a:schemeClr val="bg1">
                    <a:lumMod val="85000"/>
                  </a:schemeClr>
                </a:gs>
              </a:gsLst>
              <a:lin ang="0" scaled="1"/>
              <a:tileRect/>
            </a:gradFill>
            <a:ln>
              <a:noFill/>
              <a:headEnd/>
              <a:tailEnd/>
            </a:ln>
            <a:effectLst/>
          </p:spPr>
          <p:style>
            <a:lnRef idx="1">
              <a:schemeClr val="accent3"/>
            </a:lnRef>
            <a:fillRef idx="3">
              <a:schemeClr val="accent3"/>
            </a:fillRef>
            <a:effectRef idx="2">
              <a:schemeClr val="accent3"/>
            </a:effectRef>
            <a:fontRef idx="minor">
              <a:schemeClr val="lt1"/>
            </a:fontRef>
          </p:style>
          <p:txBody>
            <a:bodyPr/>
            <a:lstStyle/>
            <a:p>
              <a:pPr>
                <a:defRPr/>
              </a:pPr>
              <a:endParaRPr lang="en-US" dirty="0"/>
            </a:p>
          </p:txBody>
        </p:sp>
        <p:sp>
          <p:nvSpPr>
            <p:cNvPr id="104" name="Moon 103"/>
            <p:cNvSpPr/>
            <p:nvPr/>
          </p:nvSpPr>
          <p:spPr>
            <a:xfrm rot="5400000">
              <a:off x="4311976" y="3593715"/>
              <a:ext cx="431591" cy="2519089"/>
            </a:xfrm>
            <a:prstGeom prst="moon">
              <a:avLst>
                <a:gd name="adj" fmla="val 14138"/>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075" name="Group 40"/>
            <p:cNvGrpSpPr>
              <a:grpSpLocks/>
            </p:cNvGrpSpPr>
            <p:nvPr/>
          </p:nvGrpSpPr>
          <p:grpSpPr bwMode="auto">
            <a:xfrm>
              <a:off x="3416057" y="4667553"/>
              <a:ext cx="2263745" cy="733034"/>
              <a:chOff x="2342360" y="1741378"/>
              <a:chExt cx="4767813" cy="1543892"/>
            </a:xfrm>
          </p:grpSpPr>
          <p:sp>
            <p:nvSpPr>
              <p:cNvPr id="122" name="Freeform 6"/>
              <p:cNvSpPr>
                <a:spLocks/>
              </p:cNvSpPr>
              <p:nvPr/>
            </p:nvSpPr>
            <p:spPr bwMode="auto">
              <a:xfrm>
                <a:off x="2342360" y="2473774"/>
                <a:ext cx="4698625" cy="811496"/>
              </a:xfrm>
              <a:custGeom>
                <a:avLst/>
                <a:gdLst/>
                <a:ahLst/>
                <a:cxnLst>
                  <a:cxn ang="0">
                    <a:pos x="0" y="0"/>
                  </a:cxn>
                  <a:cxn ang="0">
                    <a:pos x="25808" y="8110"/>
                  </a:cxn>
                  <a:cxn ang="0">
                    <a:pos x="51616" y="0"/>
                  </a:cxn>
                  <a:cxn ang="0">
                    <a:pos x="51616" y="0"/>
                  </a:cxn>
                  <a:cxn ang="0">
                    <a:pos x="51616" y="1203"/>
                  </a:cxn>
                  <a:cxn ang="0">
                    <a:pos x="51616" y="1203"/>
                  </a:cxn>
                  <a:cxn ang="0">
                    <a:pos x="25808" y="9313"/>
                  </a:cxn>
                  <a:cxn ang="0">
                    <a:pos x="0" y="1203"/>
                  </a:cxn>
                  <a:cxn ang="0">
                    <a:pos x="0" y="1203"/>
                  </a:cxn>
                  <a:cxn ang="0">
                    <a:pos x="0" y="0"/>
                  </a:cxn>
                </a:cxnLst>
                <a:rect l="0" t="0" r="r" b="b"/>
                <a:pathLst>
                  <a:path w="51616" h="9313">
                    <a:moveTo>
                      <a:pt x="0" y="0"/>
                    </a:moveTo>
                    <a:cubicBezTo>
                      <a:pt x="0" y="4483"/>
                      <a:pt x="11557" y="8110"/>
                      <a:pt x="25808" y="8110"/>
                    </a:cubicBezTo>
                    <a:cubicBezTo>
                      <a:pt x="40064" y="8110"/>
                      <a:pt x="51616" y="4483"/>
                      <a:pt x="51616" y="0"/>
                    </a:cubicBezTo>
                    <a:cubicBezTo>
                      <a:pt x="51616" y="0"/>
                      <a:pt x="51616" y="0"/>
                      <a:pt x="51616" y="0"/>
                    </a:cubicBezTo>
                    <a:cubicBezTo>
                      <a:pt x="51616" y="1203"/>
                      <a:pt x="51616" y="1203"/>
                      <a:pt x="51616" y="1203"/>
                    </a:cubicBezTo>
                    <a:cubicBezTo>
                      <a:pt x="51616" y="1203"/>
                      <a:pt x="51616" y="1203"/>
                      <a:pt x="51616" y="1203"/>
                    </a:cubicBezTo>
                    <a:cubicBezTo>
                      <a:pt x="51616" y="5687"/>
                      <a:pt x="40064" y="9313"/>
                      <a:pt x="25808" y="9313"/>
                    </a:cubicBezTo>
                    <a:cubicBezTo>
                      <a:pt x="11557" y="9313"/>
                      <a:pt x="0" y="5687"/>
                      <a:pt x="0" y="1203"/>
                    </a:cubicBezTo>
                    <a:cubicBezTo>
                      <a:pt x="0" y="1203"/>
                      <a:pt x="0" y="1203"/>
                      <a:pt x="0" y="1203"/>
                    </a:cubicBezTo>
                    <a:lnTo>
                      <a:pt x="0" y="0"/>
                    </a:lnTo>
                    <a:close/>
                  </a:path>
                </a:pathLst>
              </a:custGeom>
              <a:solidFill>
                <a:schemeClr val="accent5">
                  <a:lumMod val="50000"/>
                </a:schemeClr>
              </a:solidFill>
              <a:ln w="9525">
                <a:noFill/>
                <a:round/>
                <a:headEnd/>
                <a:tailEnd/>
              </a:ln>
            </p:spPr>
            <p:txBody>
              <a:bodyPr/>
              <a:lstStyle/>
              <a:p>
                <a:pPr>
                  <a:defRPr/>
                </a:pPr>
                <a:endParaRPr lang="en-US" dirty="0"/>
              </a:p>
            </p:txBody>
          </p:sp>
          <p:sp>
            <p:nvSpPr>
              <p:cNvPr id="123" name="Freeform 7"/>
              <p:cNvSpPr>
                <a:spLocks/>
              </p:cNvSpPr>
              <p:nvPr/>
            </p:nvSpPr>
            <p:spPr bwMode="auto">
              <a:xfrm>
                <a:off x="2411548" y="1741378"/>
                <a:ext cx="4698625" cy="1415400"/>
              </a:xfrm>
              <a:custGeom>
                <a:avLst/>
                <a:gdLst/>
                <a:ahLst/>
                <a:cxnLst>
                  <a:cxn ang="0">
                    <a:pos x="0" y="8110"/>
                  </a:cxn>
                  <a:cxn ang="0">
                    <a:pos x="25808" y="0"/>
                  </a:cxn>
                  <a:cxn ang="0">
                    <a:pos x="51616" y="8110"/>
                  </a:cxn>
                  <a:cxn ang="0">
                    <a:pos x="51616" y="8110"/>
                  </a:cxn>
                  <a:cxn ang="0">
                    <a:pos x="51616" y="8110"/>
                  </a:cxn>
                  <a:cxn ang="0">
                    <a:pos x="25808" y="16220"/>
                  </a:cxn>
                  <a:cxn ang="0">
                    <a:pos x="0" y="8110"/>
                  </a:cxn>
                  <a:cxn ang="0">
                    <a:pos x="0" y="8110"/>
                  </a:cxn>
                </a:cxnLst>
                <a:rect l="0" t="0" r="r" b="b"/>
                <a:pathLst>
                  <a:path w="51616" h="16220">
                    <a:moveTo>
                      <a:pt x="0" y="8110"/>
                    </a:moveTo>
                    <a:cubicBezTo>
                      <a:pt x="0" y="3631"/>
                      <a:pt x="11557" y="0"/>
                      <a:pt x="25808" y="0"/>
                    </a:cubicBezTo>
                    <a:cubicBezTo>
                      <a:pt x="40064" y="0"/>
                      <a:pt x="51616" y="3631"/>
                      <a:pt x="51616" y="8110"/>
                    </a:cubicBezTo>
                    <a:cubicBezTo>
                      <a:pt x="51616" y="8110"/>
                      <a:pt x="51616" y="8110"/>
                      <a:pt x="51616" y="8110"/>
                    </a:cubicBezTo>
                    <a:cubicBezTo>
                      <a:pt x="51616" y="8110"/>
                      <a:pt x="51616" y="8110"/>
                      <a:pt x="51616" y="8110"/>
                    </a:cubicBezTo>
                    <a:cubicBezTo>
                      <a:pt x="51616" y="12593"/>
                      <a:pt x="40064" y="16220"/>
                      <a:pt x="25808" y="16220"/>
                    </a:cubicBezTo>
                    <a:cubicBezTo>
                      <a:pt x="11557" y="16220"/>
                      <a:pt x="0" y="12593"/>
                      <a:pt x="0" y="8110"/>
                    </a:cubicBezTo>
                    <a:cubicBezTo>
                      <a:pt x="0" y="8110"/>
                      <a:pt x="0" y="8110"/>
                      <a:pt x="0" y="8110"/>
                    </a:cubicBezTo>
                    <a:close/>
                  </a:path>
                </a:pathLst>
              </a:custGeom>
              <a:ln>
                <a:noFill/>
                <a:headEnd/>
                <a:tailEnd/>
              </a:ln>
              <a:effectLst/>
            </p:spPr>
            <p:style>
              <a:lnRef idx="1">
                <a:schemeClr val="accent5"/>
              </a:lnRef>
              <a:fillRef idx="3">
                <a:schemeClr val="accent5"/>
              </a:fillRef>
              <a:effectRef idx="2">
                <a:schemeClr val="accent5"/>
              </a:effectRef>
              <a:fontRef idx="minor">
                <a:schemeClr val="lt1"/>
              </a:fontRef>
            </p:style>
            <p:txBody>
              <a:bodyPr/>
              <a:lstStyle/>
              <a:p>
                <a:pPr>
                  <a:defRPr/>
                </a:pPr>
                <a:endParaRPr lang="en-US" dirty="0"/>
              </a:p>
            </p:txBody>
          </p:sp>
        </p:grpSp>
        <p:sp>
          <p:nvSpPr>
            <p:cNvPr id="106" name="Freeform 16"/>
            <p:cNvSpPr>
              <a:spLocks/>
            </p:cNvSpPr>
            <p:nvPr/>
          </p:nvSpPr>
          <p:spPr bwMode="auto">
            <a:xfrm>
              <a:off x="2926276" y="4286516"/>
              <a:ext cx="2861040" cy="1245490"/>
            </a:xfrm>
            <a:custGeom>
              <a:avLst/>
              <a:gdLst/>
              <a:ahLst/>
              <a:cxnLst>
                <a:cxn ang="0">
                  <a:pos x="23498" y="7355"/>
                </a:cxn>
                <a:cxn ang="0">
                  <a:pos x="13080" y="10173"/>
                </a:cxn>
                <a:cxn ang="0">
                  <a:pos x="914" y="688"/>
                </a:cxn>
                <a:cxn ang="0">
                  <a:pos x="1210" y="0"/>
                </a:cxn>
                <a:cxn ang="0">
                  <a:pos x="13080" y="9371"/>
                </a:cxn>
                <a:cxn ang="0">
                  <a:pos x="23498" y="6438"/>
                </a:cxn>
                <a:cxn ang="0">
                  <a:pos x="23498" y="6438"/>
                </a:cxn>
                <a:cxn ang="0">
                  <a:pos x="23498" y="7355"/>
                </a:cxn>
              </a:cxnLst>
              <a:rect l="0" t="0" r="r" b="b"/>
              <a:pathLst>
                <a:path w="23498" h="10372">
                  <a:moveTo>
                    <a:pt x="23498" y="7355"/>
                  </a:moveTo>
                  <a:cubicBezTo>
                    <a:pt x="22782" y="10288"/>
                    <a:pt x="15749" y="10372"/>
                    <a:pt x="13080" y="10173"/>
                  </a:cubicBezTo>
                  <a:cubicBezTo>
                    <a:pt x="6127" y="9654"/>
                    <a:pt x="0" y="5335"/>
                    <a:pt x="914" y="688"/>
                  </a:cubicBezTo>
                  <a:cubicBezTo>
                    <a:pt x="1046" y="13"/>
                    <a:pt x="1210" y="0"/>
                    <a:pt x="1210" y="0"/>
                  </a:cubicBezTo>
                  <a:cubicBezTo>
                    <a:pt x="192" y="4279"/>
                    <a:pt x="5698" y="8940"/>
                    <a:pt x="13080" y="9371"/>
                  </a:cubicBezTo>
                  <a:cubicBezTo>
                    <a:pt x="16486" y="9571"/>
                    <a:pt x="23127" y="9486"/>
                    <a:pt x="23498" y="6438"/>
                  </a:cubicBezTo>
                  <a:cubicBezTo>
                    <a:pt x="23498" y="6438"/>
                    <a:pt x="23498" y="6438"/>
                    <a:pt x="23498" y="6438"/>
                  </a:cubicBezTo>
                  <a:cubicBezTo>
                    <a:pt x="23498" y="7355"/>
                    <a:pt x="23498" y="7355"/>
                    <a:pt x="23498" y="7355"/>
                  </a:cubicBezTo>
                  <a:close/>
                </a:path>
              </a:pathLst>
            </a:custGeom>
            <a:gradFill flip="none" rotWithShape="1">
              <a:gsLst>
                <a:gs pos="0">
                  <a:schemeClr val="tx1">
                    <a:lumMod val="50000"/>
                    <a:lumOff val="50000"/>
                  </a:schemeClr>
                </a:gs>
                <a:gs pos="100000">
                  <a:schemeClr val="tx1">
                    <a:lumMod val="50000"/>
                    <a:lumOff val="50000"/>
                  </a:schemeClr>
                </a:gs>
                <a:gs pos="50000">
                  <a:schemeClr val="bg1">
                    <a:lumMod val="85000"/>
                  </a:schemeClr>
                </a:gs>
              </a:gsLst>
              <a:lin ang="0" scaled="1"/>
              <a:tileRect/>
            </a:gradFill>
            <a:ln>
              <a:noFill/>
              <a:headEnd/>
              <a:tailEnd/>
            </a:ln>
            <a:effectLst/>
          </p:spPr>
          <p:style>
            <a:lnRef idx="1">
              <a:schemeClr val="accent3"/>
            </a:lnRef>
            <a:fillRef idx="3">
              <a:schemeClr val="accent3"/>
            </a:fillRef>
            <a:effectRef idx="2">
              <a:schemeClr val="accent3"/>
            </a:effectRef>
            <a:fontRef idx="minor">
              <a:schemeClr val="lt1"/>
            </a:fontRef>
          </p:style>
          <p:txBody>
            <a:bodyPr/>
            <a:lstStyle/>
            <a:p>
              <a:pPr>
                <a:defRPr/>
              </a:pPr>
              <a:endParaRPr lang="en-US" dirty="0"/>
            </a:p>
          </p:txBody>
        </p:sp>
        <p:sp>
          <p:nvSpPr>
            <p:cNvPr id="107" name="Moon 106"/>
            <p:cNvSpPr/>
            <p:nvPr/>
          </p:nvSpPr>
          <p:spPr>
            <a:xfrm rot="5400000">
              <a:off x="4303758" y="2552098"/>
              <a:ext cx="512234" cy="2998418"/>
            </a:xfrm>
            <a:prstGeom prst="moon">
              <a:avLst>
                <a:gd name="adj" fmla="val 14138"/>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078" name="Group 40"/>
            <p:cNvGrpSpPr>
              <a:grpSpLocks/>
            </p:cNvGrpSpPr>
            <p:nvPr/>
          </p:nvGrpSpPr>
          <p:grpSpPr bwMode="auto">
            <a:xfrm>
              <a:off x="3237186" y="3844612"/>
              <a:ext cx="2654067" cy="857393"/>
              <a:chOff x="2342213" y="1766874"/>
              <a:chExt cx="4697216" cy="1517429"/>
            </a:xfrm>
          </p:grpSpPr>
          <p:sp>
            <p:nvSpPr>
              <p:cNvPr id="120" name="Freeform 6"/>
              <p:cNvSpPr>
                <a:spLocks/>
              </p:cNvSpPr>
              <p:nvPr/>
            </p:nvSpPr>
            <p:spPr bwMode="auto">
              <a:xfrm>
                <a:off x="2341652" y="2472315"/>
                <a:ext cx="4698821" cy="811412"/>
              </a:xfrm>
              <a:custGeom>
                <a:avLst/>
                <a:gdLst/>
                <a:ahLst/>
                <a:cxnLst>
                  <a:cxn ang="0">
                    <a:pos x="0" y="0"/>
                  </a:cxn>
                  <a:cxn ang="0">
                    <a:pos x="25808" y="8110"/>
                  </a:cxn>
                  <a:cxn ang="0">
                    <a:pos x="51616" y="0"/>
                  </a:cxn>
                  <a:cxn ang="0">
                    <a:pos x="51616" y="0"/>
                  </a:cxn>
                  <a:cxn ang="0">
                    <a:pos x="51616" y="1203"/>
                  </a:cxn>
                  <a:cxn ang="0">
                    <a:pos x="51616" y="1203"/>
                  </a:cxn>
                  <a:cxn ang="0">
                    <a:pos x="25808" y="9313"/>
                  </a:cxn>
                  <a:cxn ang="0">
                    <a:pos x="0" y="1203"/>
                  </a:cxn>
                  <a:cxn ang="0">
                    <a:pos x="0" y="1203"/>
                  </a:cxn>
                  <a:cxn ang="0">
                    <a:pos x="0" y="0"/>
                  </a:cxn>
                </a:cxnLst>
                <a:rect l="0" t="0" r="r" b="b"/>
                <a:pathLst>
                  <a:path w="51616" h="9313">
                    <a:moveTo>
                      <a:pt x="0" y="0"/>
                    </a:moveTo>
                    <a:cubicBezTo>
                      <a:pt x="0" y="4483"/>
                      <a:pt x="11557" y="8110"/>
                      <a:pt x="25808" y="8110"/>
                    </a:cubicBezTo>
                    <a:cubicBezTo>
                      <a:pt x="40064" y="8110"/>
                      <a:pt x="51616" y="4483"/>
                      <a:pt x="51616" y="0"/>
                    </a:cubicBezTo>
                    <a:cubicBezTo>
                      <a:pt x="51616" y="0"/>
                      <a:pt x="51616" y="0"/>
                      <a:pt x="51616" y="0"/>
                    </a:cubicBezTo>
                    <a:cubicBezTo>
                      <a:pt x="51616" y="1203"/>
                      <a:pt x="51616" y="1203"/>
                      <a:pt x="51616" y="1203"/>
                    </a:cubicBezTo>
                    <a:cubicBezTo>
                      <a:pt x="51616" y="1203"/>
                      <a:pt x="51616" y="1203"/>
                      <a:pt x="51616" y="1203"/>
                    </a:cubicBezTo>
                    <a:cubicBezTo>
                      <a:pt x="51616" y="5687"/>
                      <a:pt x="40064" y="9313"/>
                      <a:pt x="25808" y="9313"/>
                    </a:cubicBezTo>
                    <a:cubicBezTo>
                      <a:pt x="11557" y="9313"/>
                      <a:pt x="0" y="5687"/>
                      <a:pt x="0" y="1203"/>
                    </a:cubicBezTo>
                    <a:cubicBezTo>
                      <a:pt x="0" y="1203"/>
                      <a:pt x="0" y="1203"/>
                      <a:pt x="0" y="1203"/>
                    </a:cubicBezTo>
                    <a:lnTo>
                      <a:pt x="0" y="0"/>
                    </a:lnTo>
                    <a:close/>
                  </a:path>
                </a:pathLst>
              </a:custGeom>
              <a:solidFill>
                <a:schemeClr val="accent2">
                  <a:lumMod val="50000"/>
                </a:schemeClr>
              </a:solidFill>
              <a:ln w="9525">
                <a:noFill/>
                <a:round/>
                <a:headEnd/>
                <a:tailEnd/>
              </a:ln>
            </p:spPr>
            <p:txBody>
              <a:bodyPr/>
              <a:lstStyle/>
              <a:p>
                <a:pPr>
                  <a:defRPr/>
                </a:pPr>
                <a:endParaRPr lang="en-US" dirty="0"/>
              </a:p>
            </p:txBody>
          </p:sp>
          <p:sp>
            <p:nvSpPr>
              <p:cNvPr id="121" name="Freeform 7"/>
              <p:cNvSpPr>
                <a:spLocks/>
              </p:cNvSpPr>
              <p:nvPr/>
            </p:nvSpPr>
            <p:spPr bwMode="auto">
              <a:xfrm>
                <a:off x="2341652" y="1766626"/>
                <a:ext cx="4698821" cy="1411380"/>
              </a:xfrm>
              <a:custGeom>
                <a:avLst/>
                <a:gdLst/>
                <a:ahLst/>
                <a:cxnLst>
                  <a:cxn ang="0">
                    <a:pos x="0" y="8110"/>
                  </a:cxn>
                  <a:cxn ang="0">
                    <a:pos x="25808" y="0"/>
                  </a:cxn>
                  <a:cxn ang="0">
                    <a:pos x="51616" y="8110"/>
                  </a:cxn>
                  <a:cxn ang="0">
                    <a:pos x="51616" y="8110"/>
                  </a:cxn>
                  <a:cxn ang="0">
                    <a:pos x="51616" y="8110"/>
                  </a:cxn>
                  <a:cxn ang="0">
                    <a:pos x="25808" y="16220"/>
                  </a:cxn>
                  <a:cxn ang="0">
                    <a:pos x="0" y="8110"/>
                  </a:cxn>
                  <a:cxn ang="0">
                    <a:pos x="0" y="8110"/>
                  </a:cxn>
                </a:cxnLst>
                <a:rect l="0" t="0" r="r" b="b"/>
                <a:pathLst>
                  <a:path w="51616" h="16220">
                    <a:moveTo>
                      <a:pt x="0" y="8110"/>
                    </a:moveTo>
                    <a:cubicBezTo>
                      <a:pt x="0" y="3631"/>
                      <a:pt x="11557" y="0"/>
                      <a:pt x="25808" y="0"/>
                    </a:cubicBezTo>
                    <a:cubicBezTo>
                      <a:pt x="40064" y="0"/>
                      <a:pt x="51616" y="3631"/>
                      <a:pt x="51616" y="8110"/>
                    </a:cubicBezTo>
                    <a:cubicBezTo>
                      <a:pt x="51616" y="8110"/>
                      <a:pt x="51616" y="8110"/>
                      <a:pt x="51616" y="8110"/>
                    </a:cubicBezTo>
                    <a:cubicBezTo>
                      <a:pt x="51616" y="8110"/>
                      <a:pt x="51616" y="8110"/>
                      <a:pt x="51616" y="8110"/>
                    </a:cubicBezTo>
                    <a:cubicBezTo>
                      <a:pt x="51616" y="12593"/>
                      <a:pt x="40064" y="16220"/>
                      <a:pt x="25808" y="16220"/>
                    </a:cubicBezTo>
                    <a:cubicBezTo>
                      <a:pt x="11557" y="16220"/>
                      <a:pt x="0" y="12593"/>
                      <a:pt x="0" y="8110"/>
                    </a:cubicBezTo>
                    <a:cubicBezTo>
                      <a:pt x="0" y="8110"/>
                      <a:pt x="0" y="8110"/>
                      <a:pt x="0" y="8110"/>
                    </a:cubicBezTo>
                    <a:close/>
                  </a:path>
                </a:pathLst>
              </a:custGeom>
              <a:ln>
                <a:noFill/>
                <a:headEnd/>
                <a:tailEnd/>
              </a:ln>
              <a:effectLst/>
            </p:spPr>
            <p:style>
              <a:lnRef idx="1">
                <a:schemeClr val="accent2"/>
              </a:lnRef>
              <a:fillRef idx="3">
                <a:schemeClr val="accent2"/>
              </a:fillRef>
              <a:effectRef idx="2">
                <a:schemeClr val="accent2"/>
              </a:effectRef>
              <a:fontRef idx="minor">
                <a:schemeClr val="lt1"/>
              </a:fontRef>
            </p:style>
            <p:txBody>
              <a:bodyPr/>
              <a:lstStyle/>
              <a:p>
                <a:pPr>
                  <a:defRPr/>
                </a:pPr>
                <a:endParaRPr lang="en-US" dirty="0"/>
              </a:p>
            </p:txBody>
          </p:sp>
        </p:grpSp>
        <p:sp>
          <p:nvSpPr>
            <p:cNvPr id="109" name="Freeform 16"/>
            <p:cNvSpPr>
              <a:spLocks/>
            </p:cNvSpPr>
            <p:nvPr/>
          </p:nvSpPr>
          <p:spPr bwMode="auto">
            <a:xfrm>
              <a:off x="2654507" y="3377040"/>
              <a:ext cx="3404578" cy="1481446"/>
            </a:xfrm>
            <a:custGeom>
              <a:avLst/>
              <a:gdLst/>
              <a:ahLst/>
              <a:cxnLst>
                <a:cxn ang="0">
                  <a:pos x="23498" y="7355"/>
                </a:cxn>
                <a:cxn ang="0">
                  <a:pos x="13080" y="10173"/>
                </a:cxn>
                <a:cxn ang="0">
                  <a:pos x="914" y="688"/>
                </a:cxn>
                <a:cxn ang="0">
                  <a:pos x="1210" y="0"/>
                </a:cxn>
                <a:cxn ang="0">
                  <a:pos x="13080" y="9371"/>
                </a:cxn>
                <a:cxn ang="0">
                  <a:pos x="23498" y="6438"/>
                </a:cxn>
                <a:cxn ang="0">
                  <a:pos x="23498" y="6438"/>
                </a:cxn>
                <a:cxn ang="0">
                  <a:pos x="23498" y="7355"/>
                </a:cxn>
              </a:cxnLst>
              <a:rect l="0" t="0" r="r" b="b"/>
              <a:pathLst>
                <a:path w="23498" h="10372">
                  <a:moveTo>
                    <a:pt x="23498" y="7355"/>
                  </a:moveTo>
                  <a:cubicBezTo>
                    <a:pt x="22782" y="10288"/>
                    <a:pt x="15749" y="10372"/>
                    <a:pt x="13080" y="10173"/>
                  </a:cubicBezTo>
                  <a:cubicBezTo>
                    <a:pt x="6127" y="9654"/>
                    <a:pt x="0" y="5335"/>
                    <a:pt x="914" y="688"/>
                  </a:cubicBezTo>
                  <a:cubicBezTo>
                    <a:pt x="1046" y="13"/>
                    <a:pt x="1210" y="0"/>
                    <a:pt x="1210" y="0"/>
                  </a:cubicBezTo>
                  <a:cubicBezTo>
                    <a:pt x="192" y="4279"/>
                    <a:pt x="5698" y="8940"/>
                    <a:pt x="13080" y="9371"/>
                  </a:cubicBezTo>
                  <a:cubicBezTo>
                    <a:pt x="16486" y="9571"/>
                    <a:pt x="23127" y="9486"/>
                    <a:pt x="23498" y="6438"/>
                  </a:cubicBezTo>
                  <a:cubicBezTo>
                    <a:pt x="23498" y="6438"/>
                    <a:pt x="23498" y="6438"/>
                    <a:pt x="23498" y="6438"/>
                  </a:cubicBezTo>
                  <a:cubicBezTo>
                    <a:pt x="23498" y="7355"/>
                    <a:pt x="23498" y="7355"/>
                    <a:pt x="23498" y="7355"/>
                  </a:cubicBezTo>
                  <a:close/>
                </a:path>
              </a:pathLst>
            </a:custGeom>
            <a:gradFill flip="none" rotWithShape="1">
              <a:gsLst>
                <a:gs pos="0">
                  <a:schemeClr val="tx1">
                    <a:lumMod val="50000"/>
                    <a:lumOff val="50000"/>
                  </a:schemeClr>
                </a:gs>
                <a:gs pos="100000">
                  <a:schemeClr val="tx1">
                    <a:lumMod val="50000"/>
                    <a:lumOff val="50000"/>
                  </a:schemeClr>
                </a:gs>
                <a:gs pos="50000">
                  <a:schemeClr val="bg1">
                    <a:lumMod val="85000"/>
                  </a:schemeClr>
                </a:gs>
              </a:gsLst>
              <a:lin ang="0" scaled="1"/>
              <a:tileRect/>
            </a:gradFill>
            <a:ln>
              <a:noFill/>
              <a:headEnd/>
              <a:tailEnd/>
            </a:ln>
            <a:effectLst/>
          </p:spPr>
          <p:style>
            <a:lnRef idx="1">
              <a:schemeClr val="accent3"/>
            </a:lnRef>
            <a:fillRef idx="3">
              <a:schemeClr val="accent3"/>
            </a:fillRef>
            <a:effectRef idx="2">
              <a:schemeClr val="accent3"/>
            </a:effectRef>
            <a:fontRef idx="minor">
              <a:schemeClr val="lt1"/>
            </a:fontRef>
          </p:style>
          <p:txBody>
            <a:bodyPr/>
            <a:lstStyle/>
            <a:p>
              <a:pPr>
                <a:defRPr/>
              </a:pPr>
              <a:endParaRPr lang="en-US" dirty="0"/>
            </a:p>
          </p:txBody>
        </p:sp>
        <p:sp>
          <p:nvSpPr>
            <p:cNvPr id="110" name="Moon 109"/>
            <p:cNvSpPr/>
            <p:nvPr/>
          </p:nvSpPr>
          <p:spPr>
            <a:xfrm rot="5400000">
              <a:off x="4285090" y="1347705"/>
              <a:ext cx="607811" cy="3552409"/>
            </a:xfrm>
            <a:prstGeom prst="moon">
              <a:avLst>
                <a:gd name="adj" fmla="val 14138"/>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081" name="Group 32"/>
            <p:cNvGrpSpPr>
              <a:grpSpLocks/>
            </p:cNvGrpSpPr>
            <p:nvPr/>
          </p:nvGrpSpPr>
          <p:grpSpPr bwMode="auto">
            <a:xfrm>
              <a:off x="3021843" y="2879738"/>
              <a:ext cx="3143262" cy="1015507"/>
              <a:chOff x="2342961" y="1767700"/>
              <a:chExt cx="4695528" cy="1517006"/>
            </a:xfrm>
          </p:grpSpPr>
          <p:sp>
            <p:nvSpPr>
              <p:cNvPr id="118" name="Freeform 6"/>
              <p:cNvSpPr>
                <a:spLocks/>
              </p:cNvSpPr>
              <p:nvPr/>
            </p:nvSpPr>
            <p:spPr bwMode="auto">
              <a:xfrm>
                <a:off x="2342961" y="2474895"/>
                <a:ext cx="4695529" cy="809814"/>
              </a:xfrm>
              <a:custGeom>
                <a:avLst/>
                <a:gdLst/>
                <a:ahLst/>
                <a:cxnLst>
                  <a:cxn ang="0">
                    <a:pos x="0" y="0"/>
                  </a:cxn>
                  <a:cxn ang="0">
                    <a:pos x="25808" y="8110"/>
                  </a:cxn>
                  <a:cxn ang="0">
                    <a:pos x="51616" y="0"/>
                  </a:cxn>
                  <a:cxn ang="0">
                    <a:pos x="51616" y="0"/>
                  </a:cxn>
                  <a:cxn ang="0">
                    <a:pos x="51616" y="1203"/>
                  </a:cxn>
                  <a:cxn ang="0">
                    <a:pos x="51616" y="1203"/>
                  </a:cxn>
                  <a:cxn ang="0">
                    <a:pos x="25808" y="9313"/>
                  </a:cxn>
                  <a:cxn ang="0">
                    <a:pos x="0" y="1203"/>
                  </a:cxn>
                  <a:cxn ang="0">
                    <a:pos x="0" y="1203"/>
                  </a:cxn>
                  <a:cxn ang="0">
                    <a:pos x="0" y="0"/>
                  </a:cxn>
                </a:cxnLst>
                <a:rect l="0" t="0" r="r" b="b"/>
                <a:pathLst>
                  <a:path w="51616" h="9313">
                    <a:moveTo>
                      <a:pt x="0" y="0"/>
                    </a:moveTo>
                    <a:cubicBezTo>
                      <a:pt x="0" y="4483"/>
                      <a:pt x="11557" y="8110"/>
                      <a:pt x="25808" y="8110"/>
                    </a:cubicBezTo>
                    <a:cubicBezTo>
                      <a:pt x="40064" y="8110"/>
                      <a:pt x="51616" y="4483"/>
                      <a:pt x="51616" y="0"/>
                    </a:cubicBezTo>
                    <a:cubicBezTo>
                      <a:pt x="51616" y="0"/>
                      <a:pt x="51616" y="0"/>
                      <a:pt x="51616" y="0"/>
                    </a:cubicBezTo>
                    <a:cubicBezTo>
                      <a:pt x="51616" y="1203"/>
                      <a:pt x="51616" y="1203"/>
                      <a:pt x="51616" y="1203"/>
                    </a:cubicBezTo>
                    <a:cubicBezTo>
                      <a:pt x="51616" y="1203"/>
                      <a:pt x="51616" y="1203"/>
                      <a:pt x="51616" y="1203"/>
                    </a:cubicBezTo>
                    <a:cubicBezTo>
                      <a:pt x="51616" y="5687"/>
                      <a:pt x="40064" y="9313"/>
                      <a:pt x="25808" y="9313"/>
                    </a:cubicBezTo>
                    <a:cubicBezTo>
                      <a:pt x="11557" y="9313"/>
                      <a:pt x="0" y="5687"/>
                      <a:pt x="0" y="1203"/>
                    </a:cubicBezTo>
                    <a:cubicBezTo>
                      <a:pt x="0" y="1203"/>
                      <a:pt x="0" y="1203"/>
                      <a:pt x="0" y="1203"/>
                    </a:cubicBezTo>
                    <a:lnTo>
                      <a:pt x="0" y="0"/>
                    </a:lnTo>
                    <a:close/>
                  </a:path>
                </a:pathLst>
              </a:custGeom>
              <a:solidFill>
                <a:schemeClr val="accent6">
                  <a:lumMod val="50000"/>
                </a:schemeClr>
              </a:solidFill>
              <a:ln w="9525">
                <a:noFill/>
                <a:round/>
                <a:headEnd/>
                <a:tailEnd/>
              </a:ln>
            </p:spPr>
            <p:txBody>
              <a:bodyPr/>
              <a:lstStyle/>
              <a:p>
                <a:pPr>
                  <a:defRPr/>
                </a:pPr>
                <a:endParaRPr lang="en-US" dirty="0"/>
              </a:p>
            </p:txBody>
          </p:sp>
          <p:sp>
            <p:nvSpPr>
              <p:cNvPr id="119" name="Freeform 7"/>
              <p:cNvSpPr>
                <a:spLocks/>
              </p:cNvSpPr>
              <p:nvPr/>
            </p:nvSpPr>
            <p:spPr bwMode="auto">
              <a:xfrm>
                <a:off x="2342961" y="1767703"/>
                <a:ext cx="4695529" cy="1412153"/>
              </a:xfrm>
              <a:custGeom>
                <a:avLst/>
                <a:gdLst/>
                <a:ahLst/>
                <a:cxnLst>
                  <a:cxn ang="0">
                    <a:pos x="0" y="8110"/>
                  </a:cxn>
                  <a:cxn ang="0">
                    <a:pos x="25808" y="0"/>
                  </a:cxn>
                  <a:cxn ang="0">
                    <a:pos x="51616" y="8110"/>
                  </a:cxn>
                  <a:cxn ang="0">
                    <a:pos x="51616" y="8110"/>
                  </a:cxn>
                  <a:cxn ang="0">
                    <a:pos x="51616" y="8110"/>
                  </a:cxn>
                  <a:cxn ang="0">
                    <a:pos x="25808" y="16220"/>
                  </a:cxn>
                  <a:cxn ang="0">
                    <a:pos x="0" y="8110"/>
                  </a:cxn>
                  <a:cxn ang="0">
                    <a:pos x="0" y="8110"/>
                  </a:cxn>
                </a:cxnLst>
                <a:rect l="0" t="0" r="r" b="b"/>
                <a:pathLst>
                  <a:path w="51616" h="16220">
                    <a:moveTo>
                      <a:pt x="0" y="8110"/>
                    </a:moveTo>
                    <a:cubicBezTo>
                      <a:pt x="0" y="3631"/>
                      <a:pt x="11557" y="0"/>
                      <a:pt x="25808" y="0"/>
                    </a:cubicBezTo>
                    <a:cubicBezTo>
                      <a:pt x="40064" y="0"/>
                      <a:pt x="51616" y="3631"/>
                      <a:pt x="51616" y="8110"/>
                    </a:cubicBezTo>
                    <a:cubicBezTo>
                      <a:pt x="51616" y="8110"/>
                      <a:pt x="51616" y="8110"/>
                      <a:pt x="51616" y="8110"/>
                    </a:cubicBezTo>
                    <a:cubicBezTo>
                      <a:pt x="51616" y="8110"/>
                      <a:pt x="51616" y="8110"/>
                      <a:pt x="51616" y="8110"/>
                    </a:cubicBezTo>
                    <a:cubicBezTo>
                      <a:pt x="51616" y="12593"/>
                      <a:pt x="40064" y="16220"/>
                      <a:pt x="25808" y="16220"/>
                    </a:cubicBezTo>
                    <a:cubicBezTo>
                      <a:pt x="11557" y="16220"/>
                      <a:pt x="0" y="12593"/>
                      <a:pt x="0" y="8110"/>
                    </a:cubicBezTo>
                    <a:cubicBezTo>
                      <a:pt x="0" y="8110"/>
                      <a:pt x="0" y="8110"/>
                      <a:pt x="0" y="8110"/>
                    </a:cubicBezTo>
                    <a:close/>
                  </a:path>
                </a:pathLst>
              </a:custGeom>
              <a:ln>
                <a:noFill/>
                <a:headEnd/>
                <a:tailEnd/>
              </a:ln>
              <a:effectLst/>
            </p:spPr>
            <p:style>
              <a:lnRef idx="1">
                <a:schemeClr val="accent6"/>
              </a:lnRef>
              <a:fillRef idx="3">
                <a:schemeClr val="accent6"/>
              </a:fillRef>
              <a:effectRef idx="2">
                <a:schemeClr val="accent6"/>
              </a:effectRef>
              <a:fontRef idx="minor">
                <a:schemeClr val="lt1"/>
              </a:fontRef>
            </p:style>
            <p:txBody>
              <a:bodyPr/>
              <a:lstStyle/>
              <a:p>
                <a:pPr>
                  <a:defRPr/>
                </a:pPr>
                <a:endParaRPr lang="en-US" dirty="0"/>
              </a:p>
            </p:txBody>
          </p:sp>
        </p:grpSp>
        <p:sp>
          <p:nvSpPr>
            <p:cNvPr id="112" name="Freeform 16"/>
            <p:cNvSpPr>
              <a:spLocks/>
            </p:cNvSpPr>
            <p:nvPr/>
          </p:nvSpPr>
          <p:spPr bwMode="auto">
            <a:xfrm>
              <a:off x="2330475" y="2325691"/>
              <a:ext cx="4033230" cy="1754738"/>
            </a:xfrm>
            <a:custGeom>
              <a:avLst/>
              <a:gdLst/>
              <a:ahLst/>
              <a:cxnLst>
                <a:cxn ang="0">
                  <a:pos x="23498" y="7355"/>
                </a:cxn>
                <a:cxn ang="0">
                  <a:pos x="13080" y="10173"/>
                </a:cxn>
                <a:cxn ang="0">
                  <a:pos x="914" y="688"/>
                </a:cxn>
                <a:cxn ang="0">
                  <a:pos x="1210" y="0"/>
                </a:cxn>
                <a:cxn ang="0">
                  <a:pos x="13080" y="9371"/>
                </a:cxn>
                <a:cxn ang="0">
                  <a:pos x="23498" y="6438"/>
                </a:cxn>
                <a:cxn ang="0">
                  <a:pos x="23498" y="6438"/>
                </a:cxn>
                <a:cxn ang="0">
                  <a:pos x="23498" y="7355"/>
                </a:cxn>
              </a:cxnLst>
              <a:rect l="0" t="0" r="r" b="b"/>
              <a:pathLst>
                <a:path w="23498" h="10372">
                  <a:moveTo>
                    <a:pt x="23498" y="7355"/>
                  </a:moveTo>
                  <a:cubicBezTo>
                    <a:pt x="22782" y="10288"/>
                    <a:pt x="15749" y="10372"/>
                    <a:pt x="13080" y="10173"/>
                  </a:cubicBezTo>
                  <a:cubicBezTo>
                    <a:pt x="6127" y="9654"/>
                    <a:pt x="0" y="5335"/>
                    <a:pt x="914" y="688"/>
                  </a:cubicBezTo>
                  <a:cubicBezTo>
                    <a:pt x="1046" y="13"/>
                    <a:pt x="1210" y="0"/>
                    <a:pt x="1210" y="0"/>
                  </a:cubicBezTo>
                  <a:cubicBezTo>
                    <a:pt x="192" y="4279"/>
                    <a:pt x="5698" y="8940"/>
                    <a:pt x="13080" y="9371"/>
                  </a:cubicBezTo>
                  <a:cubicBezTo>
                    <a:pt x="16486" y="9571"/>
                    <a:pt x="23127" y="9486"/>
                    <a:pt x="23498" y="6438"/>
                  </a:cubicBezTo>
                  <a:cubicBezTo>
                    <a:pt x="23498" y="6438"/>
                    <a:pt x="23498" y="6438"/>
                    <a:pt x="23498" y="6438"/>
                  </a:cubicBezTo>
                  <a:cubicBezTo>
                    <a:pt x="23498" y="7355"/>
                    <a:pt x="23498" y="7355"/>
                    <a:pt x="23498" y="7355"/>
                  </a:cubicBezTo>
                  <a:close/>
                </a:path>
              </a:pathLst>
            </a:custGeom>
            <a:gradFill flip="none" rotWithShape="1">
              <a:gsLst>
                <a:gs pos="0">
                  <a:schemeClr val="tx1">
                    <a:lumMod val="50000"/>
                    <a:lumOff val="50000"/>
                  </a:schemeClr>
                </a:gs>
                <a:gs pos="100000">
                  <a:schemeClr val="tx1">
                    <a:lumMod val="50000"/>
                    <a:lumOff val="50000"/>
                  </a:schemeClr>
                </a:gs>
                <a:gs pos="50000">
                  <a:schemeClr val="bg1">
                    <a:lumMod val="85000"/>
                  </a:schemeClr>
                </a:gs>
              </a:gsLst>
              <a:lin ang="0" scaled="1"/>
              <a:tileRect/>
            </a:gradFill>
            <a:ln>
              <a:noFill/>
              <a:headEnd/>
              <a:tailEnd/>
            </a:ln>
            <a:effectLst/>
          </p:spPr>
          <p:style>
            <a:lnRef idx="1">
              <a:schemeClr val="accent3"/>
            </a:lnRef>
            <a:fillRef idx="3">
              <a:schemeClr val="accent3"/>
            </a:fillRef>
            <a:effectRef idx="2">
              <a:schemeClr val="accent3"/>
            </a:effectRef>
            <a:fontRef idx="minor">
              <a:schemeClr val="lt1"/>
            </a:fontRef>
          </p:style>
          <p:txBody>
            <a:bodyPr/>
            <a:lstStyle/>
            <a:p>
              <a:pPr>
                <a:defRPr/>
              </a:pPr>
              <a:endParaRPr lang="en-US" dirty="0"/>
            </a:p>
          </p:txBody>
        </p:sp>
        <p:sp>
          <p:nvSpPr>
            <p:cNvPr id="113" name="Moon 112"/>
            <p:cNvSpPr/>
            <p:nvPr/>
          </p:nvSpPr>
          <p:spPr>
            <a:xfrm rot="5400000">
              <a:off x="4273137" y="-54554"/>
              <a:ext cx="727282" cy="4260202"/>
            </a:xfrm>
            <a:prstGeom prst="moon">
              <a:avLst>
                <a:gd name="adj" fmla="val 14138"/>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084" name="Group 22"/>
            <p:cNvGrpSpPr>
              <a:grpSpLocks/>
            </p:cNvGrpSpPr>
            <p:nvPr/>
          </p:nvGrpSpPr>
          <p:grpSpPr bwMode="auto">
            <a:xfrm>
              <a:off x="2756637" y="1782071"/>
              <a:ext cx="3771865" cy="1218496"/>
              <a:chOff x="2342213" y="1766874"/>
              <a:chExt cx="4697216" cy="1517429"/>
            </a:xfrm>
          </p:grpSpPr>
          <p:sp>
            <p:nvSpPr>
              <p:cNvPr id="116" name="Freeform 6"/>
              <p:cNvSpPr>
                <a:spLocks/>
              </p:cNvSpPr>
              <p:nvPr/>
            </p:nvSpPr>
            <p:spPr bwMode="auto">
              <a:xfrm>
                <a:off x="2341479" y="2473616"/>
                <a:ext cx="4697278" cy="810858"/>
              </a:xfrm>
              <a:custGeom>
                <a:avLst/>
                <a:gdLst/>
                <a:ahLst/>
                <a:cxnLst>
                  <a:cxn ang="0">
                    <a:pos x="0" y="0"/>
                  </a:cxn>
                  <a:cxn ang="0">
                    <a:pos x="25808" y="8110"/>
                  </a:cxn>
                  <a:cxn ang="0">
                    <a:pos x="51616" y="0"/>
                  </a:cxn>
                  <a:cxn ang="0">
                    <a:pos x="51616" y="0"/>
                  </a:cxn>
                  <a:cxn ang="0">
                    <a:pos x="51616" y="1203"/>
                  </a:cxn>
                  <a:cxn ang="0">
                    <a:pos x="51616" y="1203"/>
                  </a:cxn>
                  <a:cxn ang="0">
                    <a:pos x="25808" y="9313"/>
                  </a:cxn>
                  <a:cxn ang="0">
                    <a:pos x="0" y="1203"/>
                  </a:cxn>
                  <a:cxn ang="0">
                    <a:pos x="0" y="1203"/>
                  </a:cxn>
                  <a:cxn ang="0">
                    <a:pos x="0" y="0"/>
                  </a:cxn>
                </a:cxnLst>
                <a:rect l="0" t="0" r="r" b="b"/>
                <a:pathLst>
                  <a:path w="51616" h="9313">
                    <a:moveTo>
                      <a:pt x="0" y="0"/>
                    </a:moveTo>
                    <a:cubicBezTo>
                      <a:pt x="0" y="4483"/>
                      <a:pt x="11557" y="8110"/>
                      <a:pt x="25808" y="8110"/>
                    </a:cubicBezTo>
                    <a:cubicBezTo>
                      <a:pt x="40064" y="8110"/>
                      <a:pt x="51616" y="4483"/>
                      <a:pt x="51616" y="0"/>
                    </a:cubicBezTo>
                    <a:cubicBezTo>
                      <a:pt x="51616" y="0"/>
                      <a:pt x="51616" y="0"/>
                      <a:pt x="51616" y="0"/>
                    </a:cubicBezTo>
                    <a:cubicBezTo>
                      <a:pt x="51616" y="1203"/>
                      <a:pt x="51616" y="1203"/>
                      <a:pt x="51616" y="1203"/>
                    </a:cubicBezTo>
                    <a:cubicBezTo>
                      <a:pt x="51616" y="1203"/>
                      <a:pt x="51616" y="1203"/>
                      <a:pt x="51616" y="1203"/>
                    </a:cubicBezTo>
                    <a:cubicBezTo>
                      <a:pt x="51616" y="5687"/>
                      <a:pt x="40064" y="9313"/>
                      <a:pt x="25808" y="9313"/>
                    </a:cubicBezTo>
                    <a:cubicBezTo>
                      <a:pt x="11557" y="9313"/>
                      <a:pt x="0" y="5687"/>
                      <a:pt x="0" y="1203"/>
                    </a:cubicBezTo>
                    <a:cubicBezTo>
                      <a:pt x="0" y="1203"/>
                      <a:pt x="0" y="1203"/>
                      <a:pt x="0" y="1203"/>
                    </a:cubicBezTo>
                    <a:lnTo>
                      <a:pt x="0" y="0"/>
                    </a:lnTo>
                    <a:close/>
                  </a:path>
                </a:pathLst>
              </a:custGeom>
              <a:solidFill>
                <a:schemeClr val="accent3">
                  <a:lumMod val="50000"/>
                </a:schemeClr>
              </a:solidFill>
              <a:ln w="9525">
                <a:noFill/>
                <a:round/>
                <a:headEnd/>
                <a:tailEnd/>
              </a:ln>
            </p:spPr>
            <p:txBody>
              <a:bodyPr/>
              <a:lstStyle/>
              <a:p>
                <a:pPr>
                  <a:defRPr/>
                </a:pPr>
                <a:endParaRPr lang="en-US" dirty="0"/>
              </a:p>
            </p:txBody>
          </p:sp>
          <p:sp>
            <p:nvSpPr>
              <p:cNvPr id="117" name="Freeform 7"/>
              <p:cNvSpPr>
                <a:spLocks/>
              </p:cNvSpPr>
              <p:nvPr/>
            </p:nvSpPr>
            <p:spPr bwMode="auto">
              <a:xfrm>
                <a:off x="2341479" y="1766904"/>
                <a:ext cx="4697278" cy="1413423"/>
              </a:xfrm>
              <a:custGeom>
                <a:avLst/>
                <a:gdLst/>
                <a:ahLst/>
                <a:cxnLst>
                  <a:cxn ang="0">
                    <a:pos x="0" y="8110"/>
                  </a:cxn>
                  <a:cxn ang="0">
                    <a:pos x="25808" y="0"/>
                  </a:cxn>
                  <a:cxn ang="0">
                    <a:pos x="51616" y="8110"/>
                  </a:cxn>
                  <a:cxn ang="0">
                    <a:pos x="51616" y="8110"/>
                  </a:cxn>
                  <a:cxn ang="0">
                    <a:pos x="51616" y="8110"/>
                  </a:cxn>
                  <a:cxn ang="0">
                    <a:pos x="25808" y="16220"/>
                  </a:cxn>
                  <a:cxn ang="0">
                    <a:pos x="0" y="8110"/>
                  </a:cxn>
                  <a:cxn ang="0">
                    <a:pos x="0" y="8110"/>
                  </a:cxn>
                </a:cxnLst>
                <a:rect l="0" t="0" r="r" b="b"/>
                <a:pathLst>
                  <a:path w="51616" h="16220">
                    <a:moveTo>
                      <a:pt x="0" y="8110"/>
                    </a:moveTo>
                    <a:cubicBezTo>
                      <a:pt x="0" y="3631"/>
                      <a:pt x="11557" y="0"/>
                      <a:pt x="25808" y="0"/>
                    </a:cubicBezTo>
                    <a:cubicBezTo>
                      <a:pt x="40064" y="0"/>
                      <a:pt x="51616" y="3631"/>
                      <a:pt x="51616" y="8110"/>
                    </a:cubicBezTo>
                    <a:cubicBezTo>
                      <a:pt x="51616" y="8110"/>
                      <a:pt x="51616" y="8110"/>
                      <a:pt x="51616" y="8110"/>
                    </a:cubicBezTo>
                    <a:cubicBezTo>
                      <a:pt x="51616" y="8110"/>
                      <a:pt x="51616" y="8110"/>
                      <a:pt x="51616" y="8110"/>
                    </a:cubicBezTo>
                    <a:cubicBezTo>
                      <a:pt x="51616" y="12593"/>
                      <a:pt x="40064" y="16220"/>
                      <a:pt x="25808" y="16220"/>
                    </a:cubicBezTo>
                    <a:cubicBezTo>
                      <a:pt x="11557" y="16220"/>
                      <a:pt x="0" y="12593"/>
                      <a:pt x="0" y="8110"/>
                    </a:cubicBezTo>
                    <a:cubicBezTo>
                      <a:pt x="0" y="8110"/>
                      <a:pt x="0" y="8110"/>
                      <a:pt x="0" y="8110"/>
                    </a:cubicBezTo>
                    <a:close/>
                  </a:path>
                </a:pathLst>
              </a:custGeom>
              <a:ln>
                <a:noFill/>
                <a:headEnd/>
                <a:tailEnd/>
              </a:ln>
              <a:effectLst/>
            </p:spPr>
            <p:style>
              <a:lnRef idx="1">
                <a:schemeClr val="accent3"/>
              </a:lnRef>
              <a:fillRef idx="3">
                <a:schemeClr val="accent3"/>
              </a:fillRef>
              <a:effectRef idx="2">
                <a:schemeClr val="accent3"/>
              </a:effectRef>
              <a:fontRef idx="minor">
                <a:schemeClr val="lt1"/>
              </a:fontRef>
            </p:style>
            <p:txBody>
              <a:bodyPr/>
              <a:lstStyle/>
              <a:p>
                <a:pPr>
                  <a:defRPr/>
                </a:pPr>
                <a:endParaRPr lang="en-US" dirty="0"/>
              </a:p>
            </p:txBody>
          </p:sp>
        </p:grpSp>
        <p:sp>
          <p:nvSpPr>
            <p:cNvPr id="115" name="Freeform 16"/>
            <p:cNvSpPr>
              <a:spLocks/>
            </p:cNvSpPr>
            <p:nvPr/>
          </p:nvSpPr>
          <p:spPr bwMode="auto">
            <a:xfrm>
              <a:off x="1928794" y="1117536"/>
              <a:ext cx="4838085" cy="2105684"/>
            </a:xfrm>
            <a:custGeom>
              <a:avLst/>
              <a:gdLst/>
              <a:ahLst/>
              <a:cxnLst>
                <a:cxn ang="0">
                  <a:pos x="23498" y="7355"/>
                </a:cxn>
                <a:cxn ang="0">
                  <a:pos x="13080" y="10173"/>
                </a:cxn>
                <a:cxn ang="0">
                  <a:pos x="914" y="688"/>
                </a:cxn>
                <a:cxn ang="0">
                  <a:pos x="1210" y="0"/>
                </a:cxn>
                <a:cxn ang="0">
                  <a:pos x="13080" y="9371"/>
                </a:cxn>
                <a:cxn ang="0">
                  <a:pos x="23498" y="6438"/>
                </a:cxn>
                <a:cxn ang="0">
                  <a:pos x="23498" y="6438"/>
                </a:cxn>
                <a:cxn ang="0">
                  <a:pos x="23498" y="7355"/>
                </a:cxn>
              </a:cxnLst>
              <a:rect l="0" t="0" r="r" b="b"/>
              <a:pathLst>
                <a:path w="23498" h="10372">
                  <a:moveTo>
                    <a:pt x="23498" y="7355"/>
                  </a:moveTo>
                  <a:cubicBezTo>
                    <a:pt x="22782" y="10288"/>
                    <a:pt x="15749" y="10372"/>
                    <a:pt x="13080" y="10173"/>
                  </a:cubicBezTo>
                  <a:cubicBezTo>
                    <a:pt x="6127" y="9654"/>
                    <a:pt x="0" y="5335"/>
                    <a:pt x="914" y="688"/>
                  </a:cubicBezTo>
                  <a:cubicBezTo>
                    <a:pt x="1046" y="13"/>
                    <a:pt x="1210" y="0"/>
                    <a:pt x="1210" y="0"/>
                  </a:cubicBezTo>
                  <a:cubicBezTo>
                    <a:pt x="192" y="4279"/>
                    <a:pt x="5698" y="8940"/>
                    <a:pt x="13080" y="9371"/>
                  </a:cubicBezTo>
                  <a:cubicBezTo>
                    <a:pt x="16486" y="9571"/>
                    <a:pt x="23127" y="9486"/>
                    <a:pt x="23498" y="6438"/>
                  </a:cubicBezTo>
                  <a:cubicBezTo>
                    <a:pt x="23498" y="6438"/>
                    <a:pt x="23498" y="6438"/>
                    <a:pt x="23498" y="6438"/>
                  </a:cubicBezTo>
                  <a:cubicBezTo>
                    <a:pt x="23498" y="7355"/>
                    <a:pt x="23498" y="7355"/>
                    <a:pt x="23498" y="7355"/>
                  </a:cubicBezTo>
                  <a:close/>
                </a:path>
              </a:pathLst>
            </a:custGeom>
            <a:gradFill flip="none" rotWithShape="1">
              <a:gsLst>
                <a:gs pos="0">
                  <a:schemeClr val="tx1">
                    <a:lumMod val="50000"/>
                    <a:lumOff val="50000"/>
                  </a:schemeClr>
                </a:gs>
                <a:gs pos="100000">
                  <a:schemeClr val="tx1">
                    <a:lumMod val="50000"/>
                    <a:lumOff val="50000"/>
                  </a:schemeClr>
                </a:gs>
                <a:gs pos="50000">
                  <a:schemeClr val="bg1">
                    <a:lumMod val="85000"/>
                  </a:schemeClr>
                </a:gs>
              </a:gsLst>
              <a:lin ang="0" scaled="1"/>
              <a:tileRect/>
            </a:gradFill>
            <a:ln>
              <a:noFill/>
              <a:headEnd/>
              <a:tailEnd/>
            </a:ln>
            <a:effectLst/>
          </p:spPr>
          <p:style>
            <a:lnRef idx="1">
              <a:schemeClr val="accent3"/>
            </a:lnRef>
            <a:fillRef idx="3">
              <a:schemeClr val="accent3"/>
            </a:fillRef>
            <a:effectRef idx="2">
              <a:schemeClr val="accent3"/>
            </a:effectRef>
            <a:fontRef idx="minor">
              <a:schemeClr val="lt1"/>
            </a:fontRef>
          </p:style>
          <p:txBody>
            <a:bodyPr/>
            <a:lstStyle/>
            <a:p>
              <a:pPr>
                <a:defRPr/>
              </a:pPr>
              <a:endParaRPr lang="en-US" dirty="0"/>
            </a:p>
          </p:txBody>
        </p:sp>
      </p:grpSp>
      <p:sp>
        <p:nvSpPr>
          <p:cNvPr id="35" name="Прямоугольник 26"/>
          <p:cNvSpPr/>
          <p:nvPr/>
        </p:nvSpPr>
        <p:spPr>
          <a:xfrm flipV="1">
            <a:off x="1524000" y="0"/>
            <a:ext cx="9144000" cy="642938"/>
          </a:xfrm>
          <a:prstGeom prst="rect">
            <a:avLst/>
          </a:prstGeom>
          <a:gradFill flip="none" rotWithShape="0">
            <a:gsLst>
              <a:gs pos="100000">
                <a:schemeClr val="bg1">
                  <a:lumMod val="85000"/>
                </a:schemeClr>
              </a:gs>
              <a:gs pos="0">
                <a:schemeClr val="bg1"/>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latin typeface="Arial" pitchFamily="34" charset="0"/>
              <a:cs typeface="Arial" pitchFamily="34" charset="0"/>
            </a:endParaRPr>
          </a:p>
        </p:txBody>
      </p:sp>
      <p:sp>
        <p:nvSpPr>
          <p:cNvPr id="39" name="TextBox 44"/>
          <p:cNvSpPr txBox="1">
            <a:spLocks noChangeArrowheads="1"/>
          </p:cNvSpPr>
          <p:nvPr/>
        </p:nvSpPr>
        <p:spPr bwMode="auto">
          <a:xfrm>
            <a:off x="1766888" y="173039"/>
            <a:ext cx="3721100" cy="954107"/>
          </a:xfrm>
          <a:prstGeom prst="rect">
            <a:avLst/>
          </a:prstGeom>
          <a:noFill/>
          <a:ln w="9525">
            <a:noFill/>
            <a:miter lim="800000"/>
            <a:headEnd/>
            <a:tailEnd/>
          </a:ln>
        </p:spPr>
        <p:txBody>
          <a:bodyPr>
            <a:spAutoFit/>
          </a:bodyPr>
          <a:lstStyle/>
          <a:p>
            <a:pPr marL="228600" indent="-228600">
              <a:defRPr/>
            </a:pPr>
            <a:r>
              <a:rPr lang="en-US" sz="2800" b="1" dirty="0">
                <a:solidFill>
                  <a:schemeClr val="tx1">
                    <a:lumMod val="75000"/>
                    <a:lumOff val="25000"/>
                  </a:schemeClr>
                </a:solidFill>
                <a:latin typeface="Times New Roman" panose="02020603050405020304" pitchFamily="18" charset="0"/>
                <a:cs typeface="Times New Roman" panose="02020603050405020304" pitchFamily="18" charset="0"/>
              </a:rPr>
              <a:t>Spiral Curriculum for Disciplinary Literacy </a:t>
            </a:r>
            <a:endParaRPr lang="ru-RU" sz="28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63" name="Up Arrow 62"/>
          <p:cNvSpPr/>
          <p:nvPr/>
        </p:nvSpPr>
        <p:spPr>
          <a:xfrm>
            <a:off x="5643562" y="484982"/>
            <a:ext cx="1927225" cy="963613"/>
          </a:xfrm>
          <a:prstGeom prst="upArrow">
            <a:avLst/>
          </a:prstGeom>
          <a:gradFill flip="none" rotWithShape="1">
            <a:gsLst>
              <a:gs pos="0">
                <a:schemeClr val="accent3"/>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7" name="Прямоугольник 121"/>
          <p:cNvSpPr/>
          <p:nvPr/>
        </p:nvSpPr>
        <p:spPr>
          <a:xfrm>
            <a:off x="8434389" y="4500563"/>
            <a:ext cx="2054225" cy="600164"/>
          </a:xfrm>
          <a:prstGeom prst="rect">
            <a:avLst/>
          </a:prstGeom>
        </p:spPr>
        <p:txBody>
          <a:bodyPr>
            <a:spAutoFit/>
          </a:bodyPr>
          <a:lstStyle/>
          <a:p>
            <a:pPr marL="171450" indent="-171450">
              <a:buFont typeface="Arial" panose="020B0604020202020204" pitchFamily="34" charset="0"/>
              <a:buChar char="•"/>
              <a:defRPr/>
            </a:pPr>
            <a:endParaRPr lang="en-US" sz="1100" dirty="0">
              <a:solidFill>
                <a:schemeClr val="tx1">
                  <a:lumMod val="50000"/>
                  <a:lumOff val="50000"/>
                </a:schemeClr>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defRPr/>
            </a:pPr>
            <a:endParaRPr lang="en-US" sz="1100" dirty="0">
              <a:solidFill>
                <a:schemeClr val="tx1">
                  <a:lumMod val="50000"/>
                  <a:lumOff val="50000"/>
                </a:schemeClr>
              </a:solidFill>
              <a:latin typeface="Times New Roman" panose="02020603050405020304" pitchFamily="18" charset="0"/>
              <a:cs typeface="Times New Roman" panose="02020603050405020304" pitchFamily="18" charset="0"/>
            </a:endParaRPr>
          </a:p>
          <a:p>
            <a:pPr>
              <a:defRPr/>
            </a:pPr>
            <a:endParaRPr lang="en-US" sz="11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52" name="Прямоугольник 121"/>
          <p:cNvSpPr/>
          <p:nvPr/>
        </p:nvSpPr>
        <p:spPr>
          <a:xfrm>
            <a:off x="8405813" y="1693863"/>
            <a:ext cx="2011362" cy="261610"/>
          </a:xfrm>
          <a:prstGeom prst="rect">
            <a:avLst/>
          </a:prstGeom>
        </p:spPr>
        <p:txBody>
          <a:bodyPr>
            <a:spAutoFit/>
          </a:bodyPr>
          <a:lstStyle/>
          <a:p>
            <a:pPr algn="ctr">
              <a:defRPr/>
            </a:pPr>
            <a:endParaRPr lang="ru-RU" sz="11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cxnSp>
        <p:nvCxnSpPr>
          <p:cNvPr id="47" name="Straight Arrow Connector 46"/>
          <p:cNvCxnSpPr/>
          <p:nvPr/>
        </p:nvCxnSpPr>
        <p:spPr>
          <a:xfrm flipH="1" flipV="1">
            <a:off x="6600056" y="1124744"/>
            <a:ext cx="25262" cy="5616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063552" y="3212976"/>
            <a:ext cx="199593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063552" y="3645024"/>
            <a:ext cx="199593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8463533" y="3647193"/>
            <a:ext cx="199593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063552" y="4221088"/>
            <a:ext cx="199593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8349804" y="4199967"/>
            <a:ext cx="199593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8350251" y="4796513"/>
            <a:ext cx="199593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350251" y="5371215"/>
            <a:ext cx="199593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2063552" y="5013176"/>
            <a:ext cx="199593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2063552" y="6093296"/>
            <a:ext cx="1995934"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063552" y="2708920"/>
            <a:ext cx="1872208" cy="523220"/>
          </a:xfrm>
          <a:prstGeom prst="rect">
            <a:avLst/>
          </a:prstGeom>
          <a:noFill/>
        </p:spPr>
        <p:txBody>
          <a:bodyPr wrap="square" rtlCol="0">
            <a:spAutoFit/>
          </a:bodyPr>
          <a:lstStyle/>
          <a:p>
            <a:r>
              <a:rPr lang="en-US" sz="1400" dirty="0"/>
              <a:t>Examining beliefs and norms </a:t>
            </a:r>
          </a:p>
        </p:txBody>
      </p:sp>
      <p:sp>
        <p:nvSpPr>
          <p:cNvPr id="6" name="TextBox 5"/>
          <p:cNvSpPr txBox="1"/>
          <p:nvPr/>
        </p:nvSpPr>
        <p:spPr>
          <a:xfrm>
            <a:off x="2063552" y="3789041"/>
            <a:ext cx="1872208" cy="307777"/>
          </a:xfrm>
          <a:prstGeom prst="rect">
            <a:avLst/>
          </a:prstGeom>
          <a:noFill/>
        </p:spPr>
        <p:txBody>
          <a:bodyPr wrap="square" rtlCol="0">
            <a:spAutoFit/>
          </a:bodyPr>
          <a:lstStyle/>
          <a:p>
            <a:r>
              <a:rPr lang="en-US" sz="1400" dirty="0"/>
              <a:t>Designing inquiry</a:t>
            </a:r>
          </a:p>
        </p:txBody>
      </p:sp>
      <p:sp>
        <p:nvSpPr>
          <p:cNvPr id="7" name="TextBox 6"/>
          <p:cNvSpPr txBox="1"/>
          <p:nvPr/>
        </p:nvSpPr>
        <p:spPr>
          <a:xfrm>
            <a:off x="2063551" y="3284984"/>
            <a:ext cx="2103859" cy="318073"/>
          </a:xfrm>
          <a:prstGeom prst="rect">
            <a:avLst/>
          </a:prstGeom>
          <a:noFill/>
        </p:spPr>
        <p:txBody>
          <a:bodyPr wrap="square" rtlCol="0">
            <a:spAutoFit/>
          </a:bodyPr>
          <a:lstStyle/>
          <a:p>
            <a:r>
              <a:rPr lang="en-US" sz="1400" dirty="0"/>
              <a:t>Generating questions</a:t>
            </a:r>
          </a:p>
        </p:txBody>
      </p:sp>
      <p:sp>
        <p:nvSpPr>
          <p:cNvPr id="8" name="TextBox 7"/>
          <p:cNvSpPr txBox="1"/>
          <p:nvPr/>
        </p:nvSpPr>
        <p:spPr>
          <a:xfrm>
            <a:off x="2063552" y="4365104"/>
            <a:ext cx="2160240" cy="523220"/>
          </a:xfrm>
          <a:prstGeom prst="rect">
            <a:avLst/>
          </a:prstGeom>
          <a:noFill/>
        </p:spPr>
        <p:txBody>
          <a:bodyPr wrap="square" rtlCol="0">
            <a:spAutoFit/>
          </a:bodyPr>
          <a:lstStyle/>
          <a:p>
            <a:r>
              <a:rPr lang="en-US" sz="1400" dirty="0"/>
              <a:t>Building disciplinary knowledge </a:t>
            </a:r>
          </a:p>
        </p:txBody>
      </p:sp>
      <p:sp>
        <p:nvSpPr>
          <p:cNvPr id="9" name="TextBox 8"/>
          <p:cNvSpPr txBox="1"/>
          <p:nvPr/>
        </p:nvSpPr>
        <p:spPr>
          <a:xfrm>
            <a:off x="2063552" y="5157193"/>
            <a:ext cx="2016224" cy="954107"/>
          </a:xfrm>
          <a:prstGeom prst="rect">
            <a:avLst/>
          </a:prstGeom>
          <a:noFill/>
        </p:spPr>
        <p:txBody>
          <a:bodyPr wrap="square" rtlCol="0">
            <a:spAutoFit/>
          </a:bodyPr>
          <a:lstStyle/>
          <a:p>
            <a:r>
              <a:rPr lang="en-US" sz="1400" dirty="0"/>
              <a:t>Critiquing disciplinary knowledge or constructing new knowledge</a:t>
            </a:r>
          </a:p>
        </p:txBody>
      </p:sp>
      <p:cxnSp>
        <p:nvCxnSpPr>
          <p:cNvPr id="62" name="Straight Arrow Connector 61"/>
          <p:cNvCxnSpPr/>
          <p:nvPr/>
        </p:nvCxnSpPr>
        <p:spPr>
          <a:xfrm>
            <a:off x="5087888" y="2348880"/>
            <a:ext cx="335463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867800" y="1669133"/>
            <a:ext cx="1800200" cy="1477328"/>
          </a:xfrm>
          <a:prstGeom prst="rect">
            <a:avLst/>
          </a:prstGeom>
          <a:noFill/>
        </p:spPr>
        <p:txBody>
          <a:bodyPr wrap="square" rtlCol="0">
            <a:spAutoFit/>
          </a:bodyPr>
          <a:lstStyle/>
          <a:p>
            <a:r>
              <a:rPr lang="en-US" dirty="0">
                <a:solidFill>
                  <a:srgbClr val="0000FF"/>
                </a:solidFill>
                <a:latin typeface="Times New Roman" panose="02020603050405020304" pitchFamily="18" charset="0"/>
                <a:cs typeface="Times New Roman" panose="02020603050405020304" pitchFamily="18" charset="0"/>
              </a:rPr>
              <a:t>Each lesson/unit supports building disciplinary knowledge through: </a:t>
            </a:r>
          </a:p>
        </p:txBody>
      </p:sp>
      <p:sp>
        <p:nvSpPr>
          <p:cNvPr id="15" name="TextBox 14"/>
          <p:cNvSpPr txBox="1"/>
          <p:nvPr/>
        </p:nvSpPr>
        <p:spPr>
          <a:xfrm>
            <a:off x="8688288" y="3284984"/>
            <a:ext cx="1584176" cy="369332"/>
          </a:xfrm>
          <a:prstGeom prst="rect">
            <a:avLst/>
          </a:prstGeom>
          <a:noFill/>
        </p:spPr>
        <p:txBody>
          <a:bodyPr wrap="square" rtlCol="0">
            <a:spAutoFit/>
          </a:bodyPr>
          <a:lstStyle/>
          <a:p>
            <a:r>
              <a:rPr lang="en-US" dirty="0"/>
              <a:t>Texts </a:t>
            </a:r>
          </a:p>
        </p:txBody>
      </p:sp>
      <p:sp>
        <p:nvSpPr>
          <p:cNvPr id="16" name="TextBox 15"/>
          <p:cNvSpPr txBox="1"/>
          <p:nvPr/>
        </p:nvSpPr>
        <p:spPr>
          <a:xfrm>
            <a:off x="8688288" y="3861048"/>
            <a:ext cx="1512168" cy="369332"/>
          </a:xfrm>
          <a:prstGeom prst="rect">
            <a:avLst/>
          </a:prstGeom>
          <a:noFill/>
        </p:spPr>
        <p:txBody>
          <a:bodyPr wrap="square" rtlCol="0">
            <a:spAutoFit/>
          </a:bodyPr>
          <a:lstStyle/>
          <a:p>
            <a:r>
              <a:rPr lang="en-US" dirty="0"/>
              <a:t>Tasks</a:t>
            </a:r>
          </a:p>
        </p:txBody>
      </p:sp>
      <p:sp>
        <p:nvSpPr>
          <p:cNvPr id="17" name="TextBox 16"/>
          <p:cNvSpPr txBox="1"/>
          <p:nvPr/>
        </p:nvSpPr>
        <p:spPr>
          <a:xfrm>
            <a:off x="8688288" y="4437112"/>
            <a:ext cx="1512168" cy="369332"/>
          </a:xfrm>
          <a:prstGeom prst="rect">
            <a:avLst/>
          </a:prstGeom>
          <a:noFill/>
        </p:spPr>
        <p:txBody>
          <a:bodyPr wrap="square" rtlCol="0">
            <a:spAutoFit/>
          </a:bodyPr>
          <a:lstStyle/>
          <a:p>
            <a:r>
              <a:rPr lang="en-US" dirty="0"/>
              <a:t>Talk</a:t>
            </a:r>
          </a:p>
        </p:txBody>
      </p:sp>
      <p:sp>
        <p:nvSpPr>
          <p:cNvPr id="18" name="TextBox 17"/>
          <p:cNvSpPr txBox="1"/>
          <p:nvPr/>
        </p:nvSpPr>
        <p:spPr>
          <a:xfrm>
            <a:off x="8688288" y="5013176"/>
            <a:ext cx="1296144" cy="369332"/>
          </a:xfrm>
          <a:prstGeom prst="rect">
            <a:avLst/>
          </a:prstGeom>
          <a:noFill/>
        </p:spPr>
        <p:txBody>
          <a:bodyPr wrap="square" rtlCol="0">
            <a:spAutoFit/>
          </a:bodyPr>
          <a:lstStyle/>
          <a:p>
            <a:r>
              <a:rPr lang="en-US" dirty="0"/>
              <a:t>Tests </a:t>
            </a:r>
          </a:p>
        </p:txBody>
      </p:sp>
      <p:sp>
        <p:nvSpPr>
          <p:cNvPr id="20" name="TextBox 19"/>
          <p:cNvSpPr txBox="1"/>
          <p:nvPr/>
        </p:nvSpPr>
        <p:spPr>
          <a:xfrm>
            <a:off x="4599212" y="1877621"/>
            <a:ext cx="4010025" cy="492443"/>
          </a:xfrm>
          <a:prstGeom prst="rect">
            <a:avLst/>
          </a:prstGeom>
          <a:noFill/>
        </p:spPr>
        <p:txBody>
          <a:bodyPr wrap="square" rtlCol="0">
            <a:spAutoFit/>
          </a:bodyPr>
          <a:lstStyle/>
          <a:p>
            <a:pPr algn="ctr"/>
            <a:r>
              <a:rPr lang="en-US" b="1" dirty="0"/>
              <a:t>  </a:t>
            </a:r>
            <a:r>
              <a:rPr lang="en-US" sz="2600" b="1" dirty="0">
                <a:latin typeface="Times New Roman" panose="02020603050405020304" pitchFamily="18" charset="0"/>
                <a:cs typeface="Times New Roman" panose="02020603050405020304" pitchFamily="18" charset="0"/>
              </a:rPr>
              <a:t>Widening of Knowledge  </a:t>
            </a:r>
          </a:p>
        </p:txBody>
      </p:sp>
      <p:sp>
        <p:nvSpPr>
          <p:cNvPr id="21" name="TextBox 20"/>
          <p:cNvSpPr txBox="1"/>
          <p:nvPr/>
        </p:nvSpPr>
        <p:spPr>
          <a:xfrm>
            <a:off x="6096001" y="2396481"/>
            <a:ext cx="584775" cy="3744416"/>
          </a:xfrm>
          <a:prstGeom prst="rect">
            <a:avLst/>
          </a:prstGeom>
          <a:noFill/>
        </p:spPr>
        <p:txBody>
          <a:bodyPr vert="vert270" wrap="square" rtlCol="0" anchor="t" anchorCtr="0">
            <a:spAutoFit/>
          </a:bodyPr>
          <a:lstStyle/>
          <a:p>
            <a:r>
              <a:rPr lang="en-US" sz="2600" b="1" dirty="0">
                <a:latin typeface="Times New Roman" panose="02020603050405020304" pitchFamily="18" charset="0"/>
                <a:cs typeface="Times New Roman" panose="02020603050405020304" pitchFamily="18" charset="0"/>
              </a:rPr>
              <a:t>Deepening of Knowledge </a:t>
            </a:r>
          </a:p>
        </p:txBody>
      </p:sp>
      <p:sp>
        <p:nvSpPr>
          <p:cNvPr id="22" name="TextBox 21"/>
          <p:cNvSpPr txBox="1"/>
          <p:nvPr/>
        </p:nvSpPr>
        <p:spPr>
          <a:xfrm>
            <a:off x="1587303" y="1439093"/>
            <a:ext cx="2592288" cy="923330"/>
          </a:xfrm>
          <a:prstGeom prst="rect">
            <a:avLst/>
          </a:prstGeom>
          <a:noFill/>
        </p:spPr>
        <p:txBody>
          <a:bodyPr wrap="square" rtlCol="0">
            <a:spAutoFit/>
          </a:bodyPr>
          <a:lstStyle/>
          <a:p>
            <a:r>
              <a:rPr lang="en-US" dirty="0">
                <a:solidFill>
                  <a:srgbClr val="0000FF"/>
                </a:solidFill>
                <a:latin typeface="Times New Roman" panose="02020603050405020304" pitchFamily="18" charset="0"/>
                <a:cs typeface="Times New Roman" panose="02020603050405020304" pitchFamily="18" charset="0"/>
              </a:rPr>
              <a:t>Each lesson/unit</a:t>
            </a:r>
          </a:p>
          <a:p>
            <a:r>
              <a:rPr lang="en-US" dirty="0">
                <a:solidFill>
                  <a:srgbClr val="0000FF"/>
                </a:solidFill>
                <a:latin typeface="Times New Roman" panose="02020603050405020304" pitchFamily="18" charset="0"/>
                <a:cs typeface="Times New Roman" panose="02020603050405020304" pitchFamily="18" charset="0"/>
              </a:rPr>
              <a:t>approximates </a:t>
            </a:r>
          </a:p>
          <a:p>
            <a:r>
              <a:rPr lang="en-US" dirty="0">
                <a:solidFill>
                  <a:srgbClr val="0000FF"/>
                </a:solidFill>
                <a:latin typeface="Times New Roman" panose="02020603050405020304" pitchFamily="18" charset="0"/>
                <a:cs typeface="Times New Roman" panose="02020603050405020304" pitchFamily="18" charset="0"/>
              </a:rPr>
              <a:t>disciplinary practice by:</a:t>
            </a:r>
          </a:p>
        </p:txBody>
      </p:sp>
    </p:spTree>
    <p:extLst>
      <p:ext uri="{BB962C8B-B14F-4D97-AF65-F5344CB8AC3E}">
        <p14:creationId xmlns:p14="http://schemas.microsoft.com/office/powerpoint/2010/main" val="2980564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BA18D-BE56-B141-8877-2411231C7B6F}"/>
              </a:ext>
            </a:extLst>
          </p:cNvPr>
          <p:cNvSpPr>
            <a:spLocks noGrp="1"/>
          </p:cNvSpPr>
          <p:nvPr>
            <p:ph type="title"/>
          </p:nvPr>
        </p:nvSpPr>
        <p:spPr>
          <a:xfrm>
            <a:off x="2592925" y="624109"/>
            <a:ext cx="8911687" cy="1397571"/>
          </a:xfrm>
        </p:spPr>
        <p:txBody>
          <a:bodyPr>
            <a:normAutofit/>
          </a:bodyPr>
          <a:lstStyle/>
          <a:p>
            <a:pPr algn="ctr"/>
            <a:r>
              <a:rPr lang="en-US" dirty="0"/>
              <a:t>Accreditation Agencies, HEAs, and College Administrators</a:t>
            </a:r>
          </a:p>
        </p:txBody>
      </p:sp>
      <p:sp>
        <p:nvSpPr>
          <p:cNvPr id="3" name="Content Placeholder 2">
            <a:extLst>
              <a:ext uri="{FF2B5EF4-FFF2-40B4-BE49-F238E27FC236}">
                <a16:creationId xmlns:a16="http://schemas.microsoft.com/office/drawing/2014/main" id="{BC3BFA07-5739-504A-9452-EC54C47CC663}"/>
              </a:ext>
            </a:extLst>
          </p:cNvPr>
          <p:cNvSpPr>
            <a:spLocks noGrp="1"/>
          </p:cNvSpPr>
          <p:nvPr>
            <p:ph idx="1"/>
          </p:nvPr>
        </p:nvSpPr>
        <p:spPr>
          <a:xfrm>
            <a:off x="2589212" y="2021680"/>
            <a:ext cx="8915400" cy="4199237"/>
          </a:xfrm>
        </p:spPr>
        <p:txBody>
          <a:bodyPr>
            <a:normAutofit fontScale="92500"/>
          </a:bodyPr>
          <a:lstStyle/>
          <a:p>
            <a:r>
              <a:rPr lang="en-US" sz="2800" dirty="0">
                <a:latin typeface="Franklin Gothic Medium" panose="020B0603020102020204" pitchFamily="34" charset="0"/>
              </a:rPr>
              <a:t>Reading instructors and literacy associations must advocate that those teaching or developing curriculum associated with postsecondary reading/learning pedagogy have the appropriate training and credentials.</a:t>
            </a:r>
          </a:p>
          <a:p>
            <a:r>
              <a:rPr lang="en-US" sz="2800" dirty="0">
                <a:latin typeface="Franklin Gothic Medium" panose="020B0603020102020204" pitchFamily="34" charset="0"/>
              </a:rPr>
              <a:t>Professional associations in the fields of developmental education, learning assistance, and reading must visibly and actively advocate to accreditation agencies, HEAs, and college administrators for professional standards for the field of postsecondary reading and learning and hence, its membership. </a:t>
            </a:r>
          </a:p>
          <a:p>
            <a:endParaRPr lang="en-US" dirty="0"/>
          </a:p>
        </p:txBody>
      </p:sp>
    </p:spTree>
    <p:extLst>
      <p:ext uri="{BB962C8B-B14F-4D97-AF65-F5344CB8AC3E}">
        <p14:creationId xmlns:p14="http://schemas.microsoft.com/office/powerpoint/2010/main" val="3900724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750BC-552F-B049-8667-49EA538B4BD5}"/>
              </a:ext>
            </a:extLst>
          </p:cNvPr>
          <p:cNvSpPr>
            <a:spLocks noGrp="1"/>
          </p:cNvSpPr>
          <p:nvPr>
            <p:ph type="title"/>
          </p:nvPr>
        </p:nvSpPr>
        <p:spPr>
          <a:xfrm>
            <a:off x="2592925" y="624110"/>
            <a:ext cx="8911687" cy="697484"/>
          </a:xfrm>
        </p:spPr>
        <p:txBody>
          <a:bodyPr/>
          <a:lstStyle/>
          <a:p>
            <a:r>
              <a:rPr lang="en-US" dirty="0"/>
              <a:t>New Literacies </a:t>
            </a:r>
          </a:p>
        </p:txBody>
      </p:sp>
      <p:sp>
        <p:nvSpPr>
          <p:cNvPr id="3" name="Content Placeholder 2">
            <a:extLst>
              <a:ext uri="{FF2B5EF4-FFF2-40B4-BE49-F238E27FC236}">
                <a16:creationId xmlns:a16="http://schemas.microsoft.com/office/drawing/2014/main" id="{E1E3A37E-C3D8-E24A-951B-3D7D21ABD72A}"/>
              </a:ext>
            </a:extLst>
          </p:cNvPr>
          <p:cNvSpPr>
            <a:spLocks noGrp="1"/>
          </p:cNvSpPr>
          <p:nvPr>
            <p:ph idx="1"/>
          </p:nvPr>
        </p:nvSpPr>
        <p:spPr>
          <a:xfrm>
            <a:off x="2589212" y="1421605"/>
            <a:ext cx="8915400" cy="4844283"/>
          </a:xfrm>
        </p:spPr>
        <p:txBody>
          <a:bodyPr>
            <a:noAutofit/>
          </a:bodyPr>
          <a:lstStyle/>
          <a:p>
            <a:r>
              <a:rPr lang="en-US" sz="2800" dirty="0">
                <a:latin typeface="Franklin Gothic Medium" panose="020B0603020102020204" pitchFamily="34" charset="0"/>
              </a:rPr>
              <a:t>Pedagogy delivered to the traditional age student cohort must focus and build upon their interests, attitudes, and literacy practices. If not they will demonstrate aliterate behaviors. This requires that we all undergo professional development on an ongoing basis to be technology savvy and then incorporate the ever expanding new literacies into our curriculum and instructional practices. </a:t>
            </a:r>
          </a:p>
          <a:p>
            <a:r>
              <a:rPr lang="en-US" sz="2800" dirty="0">
                <a:latin typeface="Franklin Gothic Medium" panose="020B0603020102020204" pitchFamily="34" charset="0"/>
              </a:rPr>
              <a:t>Partnerships with local high schools will provide a greater understanding of the students who will be matriculating in the future.</a:t>
            </a:r>
          </a:p>
        </p:txBody>
      </p:sp>
    </p:spTree>
    <p:extLst>
      <p:ext uri="{BB962C8B-B14F-4D97-AF65-F5344CB8AC3E}">
        <p14:creationId xmlns:p14="http://schemas.microsoft.com/office/powerpoint/2010/main" val="3335335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75430-B7A5-0240-A455-FFE872B31467}"/>
              </a:ext>
            </a:extLst>
          </p:cNvPr>
          <p:cNvSpPr>
            <a:spLocks noGrp="1"/>
          </p:cNvSpPr>
          <p:nvPr>
            <p:ph type="title"/>
          </p:nvPr>
        </p:nvSpPr>
        <p:spPr>
          <a:xfrm>
            <a:off x="2592925" y="624110"/>
            <a:ext cx="8911687" cy="592215"/>
          </a:xfrm>
        </p:spPr>
        <p:txBody>
          <a:bodyPr>
            <a:normAutofit fontScale="90000"/>
          </a:bodyPr>
          <a:lstStyle/>
          <a:p>
            <a:r>
              <a:rPr lang="en-US" dirty="0"/>
              <a:t>Several Decades in a Self-Imposed Silo </a:t>
            </a:r>
          </a:p>
        </p:txBody>
      </p:sp>
      <p:sp>
        <p:nvSpPr>
          <p:cNvPr id="3" name="Content Placeholder 2">
            <a:extLst>
              <a:ext uri="{FF2B5EF4-FFF2-40B4-BE49-F238E27FC236}">
                <a16:creationId xmlns:a16="http://schemas.microsoft.com/office/drawing/2014/main" id="{FFD4E5C3-99B2-8A47-86C3-AD7DF1390090}"/>
              </a:ext>
            </a:extLst>
          </p:cNvPr>
          <p:cNvSpPr>
            <a:spLocks noGrp="1"/>
          </p:cNvSpPr>
          <p:nvPr>
            <p:ph idx="1"/>
          </p:nvPr>
        </p:nvSpPr>
        <p:spPr>
          <a:xfrm>
            <a:off x="2589212" y="1328468"/>
            <a:ext cx="8915400" cy="4877459"/>
          </a:xfrm>
        </p:spPr>
        <p:txBody>
          <a:bodyPr>
            <a:normAutofit/>
          </a:bodyPr>
          <a:lstStyle/>
          <a:p>
            <a:r>
              <a:rPr lang="en-US" sz="2400" dirty="0">
                <a:latin typeface="Franklin Gothic Medium" panose="020B0603020102020204" pitchFamily="34" charset="0"/>
              </a:rPr>
              <a:t>Across the developmental studies era postsecondary reading specialists have stayed within the silo of basic skills instruction and generic strategy of the week instruction for decades. For too long we have been content as segregated in a gatekeeper’s silo. </a:t>
            </a:r>
          </a:p>
          <a:p>
            <a:r>
              <a:rPr lang="en-US" sz="2400" dirty="0">
                <a:latin typeface="Franklin Gothic Medium" panose="020B0603020102020204" pitchFamily="34" charset="0"/>
              </a:rPr>
              <a:t>With the implosion of the developmental studies movement it is time to revive our heritage of working across the campus with all departments. It is time to reach out across each campus. It is time to become an academic literacy program or a disciplinary literacy program in both name and action. (Not like the relationship developmental education had to remedial education.) </a:t>
            </a:r>
          </a:p>
          <a:p>
            <a:r>
              <a:rPr lang="en-US" sz="2400" dirty="0">
                <a:latin typeface="Franklin Gothic Medium" panose="020B0603020102020204" pitchFamily="34" charset="0"/>
              </a:rPr>
              <a:t>For community colleges particularly… reach out to CTE areas.</a:t>
            </a:r>
          </a:p>
        </p:txBody>
      </p:sp>
    </p:spTree>
    <p:extLst>
      <p:ext uri="{BB962C8B-B14F-4D97-AF65-F5344CB8AC3E}">
        <p14:creationId xmlns:p14="http://schemas.microsoft.com/office/powerpoint/2010/main" val="38609686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51CF8-C304-234C-B896-A47E183CA792}"/>
              </a:ext>
            </a:extLst>
          </p:cNvPr>
          <p:cNvSpPr>
            <a:spLocks noGrp="1"/>
          </p:cNvSpPr>
          <p:nvPr>
            <p:ph type="title"/>
          </p:nvPr>
        </p:nvSpPr>
        <p:spPr/>
        <p:txBody>
          <a:bodyPr/>
          <a:lstStyle/>
          <a:p>
            <a:r>
              <a:rPr lang="en-US" dirty="0"/>
              <a:t>Co-Requisite Courses</a:t>
            </a:r>
          </a:p>
        </p:txBody>
      </p:sp>
      <p:sp>
        <p:nvSpPr>
          <p:cNvPr id="3" name="Content Placeholder 2">
            <a:extLst>
              <a:ext uri="{FF2B5EF4-FFF2-40B4-BE49-F238E27FC236}">
                <a16:creationId xmlns:a16="http://schemas.microsoft.com/office/drawing/2014/main" id="{673C5234-0640-6740-AF25-55AAAC8E9FD1}"/>
              </a:ext>
            </a:extLst>
          </p:cNvPr>
          <p:cNvSpPr>
            <a:spLocks noGrp="1"/>
          </p:cNvSpPr>
          <p:nvPr>
            <p:ph idx="1"/>
          </p:nvPr>
        </p:nvSpPr>
        <p:spPr>
          <a:xfrm>
            <a:off x="2589212" y="1469036"/>
            <a:ext cx="8915400" cy="4442186"/>
          </a:xfrm>
        </p:spPr>
        <p:txBody>
          <a:bodyPr>
            <a:normAutofit/>
          </a:bodyPr>
          <a:lstStyle/>
          <a:p>
            <a:r>
              <a:rPr lang="en-US" sz="2800" dirty="0">
                <a:latin typeface="Franklin Gothic Medium" panose="020B0603020102020204" pitchFamily="34" charset="0"/>
              </a:rPr>
              <a:t>The field has had co-requisite models in literacy going back to the 1920s at The Ohio State University.</a:t>
            </a:r>
          </a:p>
          <a:p>
            <a:r>
              <a:rPr lang="en-US" sz="2800" dirty="0">
                <a:latin typeface="Franklin Gothic Medium" panose="020B0603020102020204" pitchFamily="34" charset="0"/>
              </a:rPr>
              <a:t>Before the ALP models existed there were paired courses, linked courses, adjunct courses, etc. There were also peer educator models such as Supplemental Instruction, Learning Counseling, etc.</a:t>
            </a:r>
          </a:p>
          <a:p>
            <a:r>
              <a:rPr lang="en-US" sz="2800" dirty="0">
                <a:latin typeface="Franklin Gothic Medium" panose="020B0603020102020204" pitchFamily="34" charset="0"/>
              </a:rPr>
              <a:t>The model of co-requisite courses being employed in composition is remarkably like the ESEA Title 1 pull-out programs that evolved out of the War on Poverty. </a:t>
            </a:r>
          </a:p>
        </p:txBody>
      </p:sp>
    </p:spTree>
    <p:extLst>
      <p:ext uri="{BB962C8B-B14F-4D97-AF65-F5344CB8AC3E}">
        <p14:creationId xmlns:p14="http://schemas.microsoft.com/office/powerpoint/2010/main" val="904858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BD524-D7B6-D347-AF71-A64AE0457F6A}"/>
              </a:ext>
            </a:extLst>
          </p:cNvPr>
          <p:cNvSpPr>
            <a:spLocks noGrp="1"/>
          </p:cNvSpPr>
          <p:nvPr>
            <p:ph type="title"/>
          </p:nvPr>
        </p:nvSpPr>
        <p:spPr>
          <a:xfrm>
            <a:off x="2592925" y="624110"/>
            <a:ext cx="8911687" cy="710015"/>
          </a:xfrm>
        </p:spPr>
        <p:txBody>
          <a:bodyPr/>
          <a:lstStyle/>
          <a:p>
            <a:r>
              <a:rPr lang="en-US" dirty="0"/>
              <a:t>Co-</a:t>
            </a:r>
            <a:r>
              <a:rPr lang="en-US" dirty="0" err="1"/>
              <a:t>Reqs</a:t>
            </a:r>
            <a:endParaRPr lang="en-US" dirty="0"/>
          </a:p>
        </p:txBody>
      </p:sp>
      <p:sp>
        <p:nvSpPr>
          <p:cNvPr id="3" name="Content Placeholder 2">
            <a:extLst>
              <a:ext uri="{FF2B5EF4-FFF2-40B4-BE49-F238E27FC236}">
                <a16:creationId xmlns:a16="http://schemas.microsoft.com/office/drawing/2014/main" id="{C042CDA9-5014-EA48-9B58-C455376B119F}"/>
              </a:ext>
            </a:extLst>
          </p:cNvPr>
          <p:cNvSpPr>
            <a:spLocks noGrp="1"/>
          </p:cNvSpPr>
          <p:nvPr>
            <p:ph idx="1"/>
          </p:nvPr>
        </p:nvSpPr>
        <p:spPr>
          <a:xfrm>
            <a:off x="1828800" y="1469035"/>
            <a:ext cx="9675812" cy="4882337"/>
          </a:xfrm>
        </p:spPr>
        <p:txBody>
          <a:bodyPr>
            <a:normAutofit lnSpcReduction="10000"/>
          </a:bodyPr>
          <a:lstStyle/>
          <a:p>
            <a:r>
              <a:rPr lang="en-US" sz="3200" dirty="0">
                <a:latin typeface="Franklin Gothic Medium" panose="020B0603020102020204" pitchFamily="34" charset="0"/>
              </a:rPr>
              <a:t>Action: The historical models that support high risk general education courses (e.g. biology, psychology, chemistry) and Career Technical Education courses (e.g. nursing, engineering) need to be expanded as one credit contextualized linked or embedded courses that focus on Disciplinary Literacy and promote transfer.</a:t>
            </a:r>
          </a:p>
          <a:p>
            <a:r>
              <a:rPr lang="en-US" sz="3200" dirty="0">
                <a:latin typeface="Franklin Gothic Medium" panose="020B0603020102020204" pitchFamily="34" charset="0"/>
              </a:rPr>
              <a:t>Point to consider: Co-requisite models will likely become highly dependent on tutoring and embedded tutoring (if only due to economics).</a:t>
            </a:r>
          </a:p>
          <a:p>
            <a:endParaRPr lang="en-US" dirty="0"/>
          </a:p>
        </p:txBody>
      </p:sp>
    </p:spTree>
    <p:extLst>
      <p:ext uri="{BB962C8B-B14F-4D97-AF65-F5344CB8AC3E}">
        <p14:creationId xmlns:p14="http://schemas.microsoft.com/office/powerpoint/2010/main" val="7700240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B5AF8-FBE1-9447-9B50-552CE1E2B374}"/>
              </a:ext>
            </a:extLst>
          </p:cNvPr>
          <p:cNvSpPr>
            <a:spLocks noGrp="1"/>
          </p:cNvSpPr>
          <p:nvPr>
            <p:ph type="title"/>
          </p:nvPr>
        </p:nvSpPr>
        <p:spPr>
          <a:xfrm>
            <a:off x="2592925" y="624110"/>
            <a:ext cx="8911687" cy="687105"/>
          </a:xfrm>
        </p:spPr>
        <p:txBody>
          <a:bodyPr/>
          <a:lstStyle/>
          <a:p>
            <a:r>
              <a:rPr lang="en-US" dirty="0"/>
              <a:t>More Options </a:t>
            </a:r>
          </a:p>
        </p:txBody>
      </p:sp>
      <p:sp>
        <p:nvSpPr>
          <p:cNvPr id="3" name="Content Placeholder 2">
            <a:extLst>
              <a:ext uri="{FF2B5EF4-FFF2-40B4-BE49-F238E27FC236}">
                <a16:creationId xmlns:a16="http://schemas.microsoft.com/office/drawing/2014/main" id="{428888C4-2F07-BC41-89BF-0C28F28472E0}"/>
              </a:ext>
            </a:extLst>
          </p:cNvPr>
          <p:cNvSpPr>
            <a:spLocks noGrp="1"/>
          </p:cNvSpPr>
          <p:nvPr>
            <p:ph idx="1"/>
          </p:nvPr>
        </p:nvSpPr>
        <p:spPr>
          <a:xfrm>
            <a:off x="2224216" y="1311215"/>
            <a:ext cx="9280396" cy="4817736"/>
          </a:xfrm>
        </p:spPr>
        <p:txBody>
          <a:bodyPr>
            <a:noAutofit/>
          </a:bodyPr>
          <a:lstStyle/>
          <a:p>
            <a:r>
              <a:rPr lang="en-US" sz="2800" dirty="0">
                <a:latin typeface="Franklin Gothic Medium" panose="020B0603020102020204" pitchFamily="34" charset="0"/>
              </a:rPr>
              <a:t>The key is to develop course work that actually leads to </a:t>
            </a:r>
            <a:r>
              <a:rPr lang="en-US" sz="2800" b="1" dirty="0">
                <a:latin typeface="Franklin Gothic Medium" panose="020B0603020102020204" pitchFamily="34" charset="0"/>
              </a:rPr>
              <a:t>college credit</a:t>
            </a:r>
            <a:r>
              <a:rPr lang="en-US" sz="2800" dirty="0">
                <a:latin typeface="Franklin Gothic Medium" panose="020B0603020102020204" pitchFamily="34" charset="0"/>
              </a:rPr>
              <a:t> not just institutional credit. Strive to design courses that are seen to promote transfer, contextualization, life-long literacy, and disciplinary literacy.</a:t>
            </a:r>
          </a:p>
          <a:p>
            <a:r>
              <a:rPr lang="en-US" sz="2800" dirty="0">
                <a:latin typeface="Franklin Gothic Medium" panose="020B0603020102020204" pitchFamily="34" charset="0"/>
              </a:rPr>
              <a:t>Remember that a course in </a:t>
            </a:r>
            <a:r>
              <a:rPr lang="en-US" sz="2800" b="1" dirty="0">
                <a:latin typeface="Franklin Gothic Medium" panose="020B0603020102020204" pitchFamily="34" charset="0"/>
              </a:rPr>
              <a:t>critical thinking</a:t>
            </a:r>
            <a:r>
              <a:rPr lang="en-US" sz="2800" dirty="0">
                <a:latin typeface="Franklin Gothic Medium" panose="020B0603020102020204" pitchFamily="34" charset="0"/>
              </a:rPr>
              <a:t> is actually as much a course in critical reading. Partner with your Psych Department.</a:t>
            </a:r>
          </a:p>
          <a:p>
            <a:r>
              <a:rPr lang="en-US" sz="2800" dirty="0">
                <a:latin typeface="Franklin Gothic Medium" panose="020B0603020102020204" pitchFamily="34" charset="0"/>
              </a:rPr>
              <a:t>A course focused on </a:t>
            </a:r>
            <a:r>
              <a:rPr lang="en-US" sz="2800" b="1" dirty="0">
                <a:latin typeface="Franklin Gothic Medium" panose="020B0603020102020204" pitchFamily="34" charset="0"/>
              </a:rPr>
              <a:t>vocabulary</a:t>
            </a:r>
            <a:r>
              <a:rPr lang="en-US" sz="2800" dirty="0">
                <a:latin typeface="Franklin Gothic Medium" panose="020B0603020102020204" pitchFamily="34" charset="0"/>
              </a:rPr>
              <a:t> that uses Steven Stahl’s foundational approach is fully college appropriate.</a:t>
            </a:r>
          </a:p>
          <a:p>
            <a:endParaRPr lang="en-US" sz="2800" dirty="0"/>
          </a:p>
        </p:txBody>
      </p:sp>
    </p:spTree>
    <p:extLst>
      <p:ext uri="{BB962C8B-B14F-4D97-AF65-F5344CB8AC3E}">
        <p14:creationId xmlns:p14="http://schemas.microsoft.com/office/powerpoint/2010/main" val="275289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1362466-3DE0-344F-8687-EEB8C163201B}"/>
              </a:ext>
            </a:extLst>
          </p:cNvPr>
          <p:cNvPicPr>
            <a:picLocks noGrp="1" noChangeAspect="1"/>
          </p:cNvPicPr>
          <p:nvPr>
            <p:ph idx="1"/>
          </p:nvPr>
        </p:nvPicPr>
        <p:blipFill>
          <a:blip r:embed="rId3"/>
          <a:stretch>
            <a:fillRect/>
          </a:stretch>
        </p:blipFill>
        <p:spPr>
          <a:xfrm>
            <a:off x="2703443" y="1391478"/>
            <a:ext cx="6398088" cy="4644197"/>
          </a:xfrm>
        </p:spPr>
      </p:pic>
    </p:spTree>
    <p:extLst>
      <p:ext uri="{BB962C8B-B14F-4D97-AF65-F5344CB8AC3E}">
        <p14:creationId xmlns:p14="http://schemas.microsoft.com/office/powerpoint/2010/main" val="3597051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237AC-E259-534B-9723-FF5FE30B9C64}"/>
              </a:ext>
            </a:extLst>
          </p:cNvPr>
          <p:cNvSpPr>
            <a:spLocks noGrp="1"/>
          </p:cNvSpPr>
          <p:nvPr>
            <p:ph type="title"/>
          </p:nvPr>
        </p:nvSpPr>
        <p:spPr/>
        <p:txBody>
          <a:bodyPr/>
          <a:lstStyle/>
          <a:p>
            <a:r>
              <a:rPr lang="en-US" dirty="0"/>
              <a:t>And More</a:t>
            </a:r>
          </a:p>
        </p:txBody>
      </p:sp>
      <p:sp>
        <p:nvSpPr>
          <p:cNvPr id="3" name="Content Placeholder 2">
            <a:extLst>
              <a:ext uri="{FF2B5EF4-FFF2-40B4-BE49-F238E27FC236}">
                <a16:creationId xmlns:a16="http://schemas.microsoft.com/office/drawing/2014/main" id="{209E52B5-24B3-0941-92E0-D0923A468E27}"/>
              </a:ext>
            </a:extLst>
          </p:cNvPr>
          <p:cNvSpPr>
            <a:spLocks noGrp="1"/>
          </p:cNvSpPr>
          <p:nvPr>
            <p:ph idx="1"/>
          </p:nvPr>
        </p:nvSpPr>
        <p:spPr>
          <a:xfrm>
            <a:off x="2589212" y="1558977"/>
            <a:ext cx="8915400" cy="4352245"/>
          </a:xfrm>
        </p:spPr>
        <p:txBody>
          <a:bodyPr>
            <a:normAutofit lnSpcReduction="10000"/>
          </a:bodyPr>
          <a:lstStyle/>
          <a:p>
            <a:pPr lvl="1"/>
            <a:r>
              <a:rPr lang="en-US" sz="2400" dirty="0">
                <a:latin typeface="Franklin Gothic Medium" panose="020B0603020102020204" pitchFamily="34" charset="0"/>
              </a:rPr>
              <a:t>Learning strategy courses employing a contextualized model and targeted at unique populations may be well received (e.g. athletes, students on probation, students in “</a:t>
            </a:r>
            <a:r>
              <a:rPr lang="en-US" sz="2400" dirty="0" err="1">
                <a:latin typeface="Franklin Gothic Medium" panose="020B0603020102020204" pitchFamily="34" charset="0"/>
              </a:rPr>
              <a:t>Accessability</a:t>
            </a:r>
            <a:r>
              <a:rPr lang="en-US" sz="2400" dirty="0">
                <a:latin typeface="Franklin Gothic Medium" panose="020B0603020102020204" pitchFamily="34" charset="0"/>
              </a:rPr>
              <a:t>” Programs, students in targeted majors). </a:t>
            </a:r>
          </a:p>
          <a:p>
            <a:pPr lvl="1"/>
            <a:r>
              <a:rPr lang="en-US" sz="2400" dirty="0">
                <a:latin typeface="Franklin Gothic Medium" panose="020B0603020102020204" pitchFamily="34" charset="0"/>
              </a:rPr>
              <a:t>Consider building the rigor and outreach into a learning to learn course so that it might count for serving as an elective in meeting general education requirements. </a:t>
            </a:r>
          </a:p>
          <a:p>
            <a:pPr lvl="1"/>
            <a:r>
              <a:rPr lang="en-US" sz="2400" dirty="0">
                <a:latin typeface="Franklin Gothic Medium" panose="020B0603020102020204" pitchFamily="34" charset="0"/>
              </a:rPr>
              <a:t>For community college folks…If your courses do not carry transfer credit, steal the course outlines from the local public university and then submit it word for word for your curriculum approval process.</a:t>
            </a:r>
          </a:p>
          <a:p>
            <a:endParaRPr lang="en-US" dirty="0"/>
          </a:p>
        </p:txBody>
      </p:sp>
    </p:spTree>
    <p:extLst>
      <p:ext uri="{BB962C8B-B14F-4D97-AF65-F5344CB8AC3E}">
        <p14:creationId xmlns:p14="http://schemas.microsoft.com/office/powerpoint/2010/main" val="36191035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B1104-56BF-C541-88A8-B6D59602AEE9}"/>
              </a:ext>
            </a:extLst>
          </p:cNvPr>
          <p:cNvSpPr>
            <a:spLocks noGrp="1"/>
          </p:cNvSpPr>
          <p:nvPr>
            <p:ph type="title"/>
          </p:nvPr>
        </p:nvSpPr>
        <p:spPr>
          <a:xfrm>
            <a:off x="2473003" y="2258038"/>
            <a:ext cx="8911687" cy="1280890"/>
          </a:xfrm>
        </p:spPr>
        <p:txBody>
          <a:bodyPr>
            <a:normAutofit/>
          </a:bodyPr>
          <a:lstStyle/>
          <a:p>
            <a:pPr algn="ctr"/>
            <a:r>
              <a:rPr lang="en-US" sz="4800" dirty="0"/>
              <a:t>Re-Reforming</a:t>
            </a:r>
          </a:p>
        </p:txBody>
      </p:sp>
    </p:spTree>
    <p:extLst>
      <p:ext uri="{BB962C8B-B14F-4D97-AF65-F5344CB8AC3E}">
        <p14:creationId xmlns:p14="http://schemas.microsoft.com/office/powerpoint/2010/main" val="14310534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74F9-FEAD-E047-9C0F-20D436B4D3CC}"/>
              </a:ext>
            </a:extLst>
          </p:cNvPr>
          <p:cNvSpPr>
            <a:spLocks noGrp="1"/>
          </p:cNvSpPr>
          <p:nvPr>
            <p:ph type="title"/>
          </p:nvPr>
        </p:nvSpPr>
        <p:spPr>
          <a:xfrm>
            <a:off x="2592925" y="624110"/>
            <a:ext cx="8911687" cy="2017490"/>
          </a:xfrm>
        </p:spPr>
        <p:txBody>
          <a:bodyPr>
            <a:normAutofit fontScale="90000"/>
          </a:bodyPr>
          <a:lstStyle/>
          <a:p>
            <a:r>
              <a:rPr lang="en-US" b="1" dirty="0"/>
              <a:t>Balkanization is Not Our Friend Even with the </a:t>
            </a:r>
            <a:br>
              <a:rPr lang="en-US" b="1" dirty="0"/>
            </a:br>
            <a:r>
              <a:rPr lang="en-US" b="1" dirty="0"/>
              <a:t>Council of Learning Assistance  and Developmental Education Associations Attempt at Confederation</a:t>
            </a:r>
            <a:br>
              <a:rPr lang="en-US" b="1" dirty="0"/>
            </a:br>
            <a:endParaRPr lang="en-US" b="1" dirty="0"/>
          </a:p>
        </p:txBody>
      </p:sp>
      <p:sp>
        <p:nvSpPr>
          <p:cNvPr id="18" name="Content Placeholder 17">
            <a:extLst>
              <a:ext uri="{FF2B5EF4-FFF2-40B4-BE49-F238E27FC236}">
                <a16:creationId xmlns:a16="http://schemas.microsoft.com/office/drawing/2014/main" id="{6FF33C7B-0205-4C44-8E1D-4E252BF1B7DB}"/>
              </a:ext>
            </a:extLst>
          </p:cNvPr>
          <p:cNvSpPr>
            <a:spLocks noGrp="1"/>
          </p:cNvSpPr>
          <p:nvPr>
            <p:ph idx="1"/>
          </p:nvPr>
        </p:nvSpPr>
        <p:spPr>
          <a:xfrm>
            <a:off x="2589212" y="2895600"/>
            <a:ext cx="8915400" cy="3505200"/>
          </a:xfrm>
        </p:spPr>
        <p:txBody>
          <a:bodyPr>
            <a:normAutofit fontScale="47500" lnSpcReduction="20000"/>
          </a:bodyPr>
          <a:lstStyle/>
          <a:p>
            <a:pPr fontAlgn="ctr"/>
            <a:r>
              <a:rPr lang="en-US" sz="4400" b="1" dirty="0">
                <a:hlinkClick r:id="rId3"/>
              </a:rPr>
              <a:t>ACTLA </a:t>
            </a:r>
            <a:r>
              <a:rPr lang="en-US" sz="4400" b="1" dirty="0"/>
              <a:t>   </a:t>
            </a:r>
            <a:r>
              <a:rPr lang="en-US" sz="4400" i="1" dirty="0"/>
              <a:t>Association of Colleges for Tutoring &amp; Learning 			Assistance </a:t>
            </a:r>
          </a:p>
          <a:p>
            <a:pPr fontAlgn="ctr"/>
            <a:r>
              <a:rPr lang="en-US" sz="4400" b="1" i="1" u="sng" dirty="0">
                <a:solidFill>
                  <a:srgbClr val="FF0000"/>
                </a:solidFill>
              </a:rPr>
              <a:t>ACTP</a:t>
            </a:r>
            <a:r>
              <a:rPr lang="en-US" sz="4400" i="1" dirty="0"/>
              <a:t>    Association for the Coaching &amp; Tutoring 					Profession</a:t>
            </a:r>
          </a:p>
          <a:p>
            <a:pPr fontAlgn="ctr"/>
            <a:r>
              <a:rPr lang="en-US" sz="4400" b="1" i="1" u="sng" dirty="0">
                <a:solidFill>
                  <a:srgbClr val="FF0000"/>
                </a:solidFill>
              </a:rPr>
              <a:t>CRLA</a:t>
            </a:r>
            <a:r>
              <a:rPr lang="en-US" sz="4400" i="1" dirty="0"/>
              <a:t>   College Reading and Learning Association</a:t>
            </a:r>
          </a:p>
          <a:p>
            <a:pPr fontAlgn="ctr"/>
            <a:r>
              <a:rPr lang="en-US" sz="4400" b="1" u="sng" dirty="0">
                <a:solidFill>
                  <a:srgbClr val="FF0000"/>
                </a:solidFill>
              </a:rPr>
              <a:t>NOSS</a:t>
            </a:r>
            <a:r>
              <a:rPr lang="en-US" sz="4400" i="1" dirty="0"/>
              <a:t>    National Association for Student Success</a:t>
            </a:r>
          </a:p>
          <a:p>
            <a:pPr fontAlgn="ctr"/>
            <a:r>
              <a:rPr lang="en-US" sz="4400" b="1" u="sng" dirty="0">
                <a:solidFill>
                  <a:srgbClr val="FF0000"/>
                </a:solidFill>
              </a:rPr>
              <a:t>NCLCA</a:t>
            </a:r>
            <a:r>
              <a:rPr lang="en-US" sz="4400" i="1" dirty="0"/>
              <a:t>   National Learning Center Association</a:t>
            </a:r>
          </a:p>
          <a:p>
            <a:pPr fontAlgn="ctr"/>
            <a:r>
              <a:rPr lang="en-US" sz="4400" b="1" i="1" u="sng" dirty="0">
                <a:solidFill>
                  <a:srgbClr val="FF0000"/>
                </a:solidFill>
              </a:rPr>
              <a:t>NCDE </a:t>
            </a:r>
            <a:r>
              <a:rPr lang="en-US" sz="4400" i="1" dirty="0"/>
              <a:t>   National center for Developmental Education</a:t>
            </a:r>
          </a:p>
          <a:p>
            <a:pPr fontAlgn="ctr"/>
            <a:r>
              <a:rPr lang="en-US" sz="4400" i="1" dirty="0"/>
              <a:t>And let’s not forget the non-aligned groups</a:t>
            </a:r>
          </a:p>
          <a:p>
            <a:pPr marL="0" indent="0" fontAlgn="t">
              <a:buNone/>
            </a:pPr>
            <a:br>
              <a:rPr lang="en-US" dirty="0"/>
            </a:br>
            <a:endParaRPr lang="en-US" dirty="0"/>
          </a:p>
          <a:p>
            <a:endParaRPr lang="en-US" dirty="0"/>
          </a:p>
        </p:txBody>
      </p:sp>
    </p:spTree>
    <p:extLst>
      <p:ext uri="{BB962C8B-B14F-4D97-AF65-F5344CB8AC3E}">
        <p14:creationId xmlns:p14="http://schemas.microsoft.com/office/powerpoint/2010/main" val="12609032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E3B2B-2EB3-AD40-82C3-3EE27C232DE0}"/>
              </a:ext>
            </a:extLst>
          </p:cNvPr>
          <p:cNvSpPr>
            <a:spLocks noGrp="1"/>
          </p:cNvSpPr>
          <p:nvPr>
            <p:ph type="title"/>
          </p:nvPr>
        </p:nvSpPr>
        <p:spPr>
          <a:xfrm>
            <a:off x="2592925" y="624110"/>
            <a:ext cx="8911687" cy="798290"/>
          </a:xfrm>
        </p:spPr>
        <p:txBody>
          <a:bodyPr/>
          <a:lstStyle/>
          <a:p>
            <a:r>
              <a:rPr lang="en-US" dirty="0"/>
              <a:t>Who are the Power Brokers in 2019?</a:t>
            </a:r>
          </a:p>
        </p:txBody>
      </p:sp>
      <p:sp>
        <p:nvSpPr>
          <p:cNvPr id="3" name="Content Placeholder 2">
            <a:extLst>
              <a:ext uri="{FF2B5EF4-FFF2-40B4-BE49-F238E27FC236}">
                <a16:creationId xmlns:a16="http://schemas.microsoft.com/office/drawing/2014/main" id="{31A5A9A2-EB64-8742-B63B-E02EABDFA2AE}"/>
              </a:ext>
            </a:extLst>
          </p:cNvPr>
          <p:cNvSpPr>
            <a:spLocks noGrp="1"/>
          </p:cNvSpPr>
          <p:nvPr>
            <p:ph idx="1"/>
          </p:nvPr>
        </p:nvSpPr>
        <p:spPr/>
        <p:txBody>
          <a:bodyPr/>
          <a:lstStyle/>
          <a:p>
            <a:r>
              <a:rPr lang="en-US" sz="3200" b="1" dirty="0">
                <a:latin typeface="Franklin Gothic Medium" panose="020B0603020102020204" pitchFamily="34" charset="0"/>
              </a:rPr>
              <a:t>The Community College Research Center</a:t>
            </a:r>
          </a:p>
          <a:p>
            <a:r>
              <a:rPr lang="en-US" sz="3200" b="1" dirty="0">
                <a:latin typeface="Franklin Gothic Medium" panose="020B0603020102020204" pitchFamily="34" charset="0"/>
              </a:rPr>
              <a:t>The Center for the Analysis of Postsecondary Readiness</a:t>
            </a:r>
          </a:p>
          <a:p>
            <a:r>
              <a:rPr lang="en-US" sz="3200" b="1" dirty="0">
                <a:latin typeface="Franklin Gothic Medium" panose="020B0603020102020204" pitchFamily="34" charset="0"/>
              </a:rPr>
              <a:t>Carnegie Foundation for the Advancement of Teaching</a:t>
            </a:r>
          </a:p>
          <a:p>
            <a:r>
              <a:rPr lang="en-US" sz="3200" b="1" dirty="0">
                <a:latin typeface="Franklin Gothic Medium" panose="020B0603020102020204" pitchFamily="34" charset="0"/>
              </a:rPr>
              <a:t>California Acceleration Project</a:t>
            </a:r>
          </a:p>
          <a:p>
            <a:endParaRPr lang="en-US" dirty="0"/>
          </a:p>
        </p:txBody>
      </p:sp>
    </p:spTree>
    <p:extLst>
      <p:ext uri="{BB962C8B-B14F-4D97-AF65-F5344CB8AC3E}">
        <p14:creationId xmlns:p14="http://schemas.microsoft.com/office/powerpoint/2010/main" val="9426241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EB6E-15D9-7041-88AC-FD27186C7A9B}"/>
              </a:ext>
            </a:extLst>
          </p:cNvPr>
          <p:cNvSpPr>
            <a:spLocks noGrp="1"/>
          </p:cNvSpPr>
          <p:nvPr>
            <p:ph type="title"/>
          </p:nvPr>
        </p:nvSpPr>
        <p:spPr/>
        <p:txBody>
          <a:bodyPr/>
          <a:lstStyle/>
          <a:p>
            <a:r>
              <a:rPr lang="en-US" dirty="0"/>
              <a:t>Will the Playing Field Change?</a:t>
            </a:r>
          </a:p>
        </p:txBody>
      </p:sp>
      <p:sp>
        <p:nvSpPr>
          <p:cNvPr id="3" name="Content Placeholder 2">
            <a:extLst>
              <a:ext uri="{FF2B5EF4-FFF2-40B4-BE49-F238E27FC236}">
                <a16:creationId xmlns:a16="http://schemas.microsoft.com/office/drawing/2014/main" id="{E62A2B57-40F7-6C47-B6B2-1E3DDA6F76E0}"/>
              </a:ext>
            </a:extLst>
          </p:cNvPr>
          <p:cNvSpPr>
            <a:spLocks noGrp="1"/>
          </p:cNvSpPr>
          <p:nvPr>
            <p:ph idx="1"/>
          </p:nvPr>
        </p:nvSpPr>
        <p:spPr/>
        <p:txBody>
          <a:bodyPr>
            <a:normAutofit fontScale="92500" lnSpcReduction="10000"/>
          </a:bodyPr>
          <a:lstStyle/>
          <a:p>
            <a:r>
              <a:rPr lang="en-US" sz="3200" dirty="0"/>
              <a:t>Do you want to get the folks in the academic reform field upset…suggest that the reforms will eventually lead to a lessening of standards.</a:t>
            </a:r>
          </a:p>
          <a:p>
            <a:r>
              <a:rPr lang="en-US" sz="3200" dirty="0"/>
              <a:t>If such a premise turns out to be true…what are the implications for academic support? </a:t>
            </a:r>
          </a:p>
          <a:p>
            <a:r>
              <a:rPr lang="en-US" sz="3200" dirty="0"/>
              <a:t>How could that situation influence your programming?</a:t>
            </a:r>
          </a:p>
        </p:txBody>
      </p:sp>
    </p:spTree>
    <p:extLst>
      <p:ext uri="{BB962C8B-B14F-4D97-AF65-F5344CB8AC3E}">
        <p14:creationId xmlns:p14="http://schemas.microsoft.com/office/powerpoint/2010/main" val="40562090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2C496-43B6-9A42-A288-4A892541D477}"/>
              </a:ext>
            </a:extLst>
          </p:cNvPr>
          <p:cNvSpPr>
            <a:spLocks noGrp="1"/>
          </p:cNvSpPr>
          <p:nvPr>
            <p:ph type="title"/>
          </p:nvPr>
        </p:nvSpPr>
        <p:spPr>
          <a:xfrm>
            <a:off x="2592925" y="624110"/>
            <a:ext cx="8911687" cy="661226"/>
          </a:xfrm>
        </p:spPr>
        <p:txBody>
          <a:bodyPr/>
          <a:lstStyle/>
          <a:p>
            <a:r>
              <a:rPr lang="en-US" dirty="0"/>
              <a:t>Conduct Reality Checks</a:t>
            </a:r>
          </a:p>
        </p:txBody>
      </p:sp>
      <p:sp>
        <p:nvSpPr>
          <p:cNvPr id="3" name="Content Placeholder 2">
            <a:extLst>
              <a:ext uri="{FF2B5EF4-FFF2-40B4-BE49-F238E27FC236}">
                <a16:creationId xmlns:a16="http://schemas.microsoft.com/office/drawing/2014/main" id="{80758A79-47DA-9246-8A1F-44626F0BDD98}"/>
              </a:ext>
            </a:extLst>
          </p:cNvPr>
          <p:cNvSpPr>
            <a:spLocks noGrp="1"/>
          </p:cNvSpPr>
          <p:nvPr>
            <p:ph idx="1"/>
          </p:nvPr>
        </p:nvSpPr>
        <p:spPr>
          <a:xfrm>
            <a:off x="2589212" y="1454046"/>
            <a:ext cx="8915400" cy="4706910"/>
          </a:xfrm>
        </p:spPr>
        <p:txBody>
          <a:bodyPr>
            <a:noAutofit/>
          </a:bodyPr>
          <a:lstStyle/>
          <a:p>
            <a:r>
              <a:rPr lang="en-US" sz="2800" dirty="0">
                <a:latin typeface="Franklin Gothic Medium" panose="020B0603020102020204" pitchFamily="34" charset="0"/>
              </a:rPr>
              <a:t>Given how much more there is to learn about the varied and context-specific literacies across any given campus, we highly encourage the use of Simpson’s “Reality Checks” (1996) or curriculum audits (Armstrong and friends: 2015a, 2015b, 2016). </a:t>
            </a:r>
          </a:p>
          <a:p>
            <a:r>
              <a:rPr lang="en-US" sz="2800" dirty="0">
                <a:latin typeface="Franklin Gothic Medium" panose="020B0603020102020204" pitchFamily="34" charset="0"/>
              </a:rPr>
              <a:t>Non-evaluative “Reality Checks” can also provide built-in opportunities for promoting communication across campus siloes.</a:t>
            </a:r>
          </a:p>
          <a:p>
            <a:r>
              <a:rPr lang="en-US" sz="2800" dirty="0">
                <a:latin typeface="Franklin Gothic Medium" panose="020B0603020102020204" pitchFamily="34" charset="0"/>
              </a:rPr>
              <a:t>Reality checks identify unknown needs across campus. </a:t>
            </a:r>
          </a:p>
          <a:p>
            <a:endParaRPr lang="en-US" sz="2000" dirty="0"/>
          </a:p>
        </p:txBody>
      </p:sp>
    </p:spTree>
    <p:extLst>
      <p:ext uri="{BB962C8B-B14F-4D97-AF65-F5344CB8AC3E}">
        <p14:creationId xmlns:p14="http://schemas.microsoft.com/office/powerpoint/2010/main" val="12527537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2ECFE-2797-9543-9D6A-F95FF21A0796}"/>
              </a:ext>
            </a:extLst>
          </p:cNvPr>
          <p:cNvSpPr>
            <a:spLocks noGrp="1"/>
          </p:cNvSpPr>
          <p:nvPr>
            <p:ph type="title"/>
          </p:nvPr>
        </p:nvSpPr>
        <p:spPr>
          <a:xfrm>
            <a:off x="2592925" y="624110"/>
            <a:ext cx="8911687" cy="754985"/>
          </a:xfrm>
        </p:spPr>
        <p:txBody>
          <a:bodyPr/>
          <a:lstStyle/>
          <a:p>
            <a:r>
              <a:rPr lang="en-US" dirty="0"/>
              <a:t>Reality Checks or Curriculum Audits</a:t>
            </a:r>
          </a:p>
        </p:txBody>
      </p:sp>
      <p:sp>
        <p:nvSpPr>
          <p:cNvPr id="3" name="Content Placeholder 2">
            <a:extLst>
              <a:ext uri="{FF2B5EF4-FFF2-40B4-BE49-F238E27FC236}">
                <a16:creationId xmlns:a16="http://schemas.microsoft.com/office/drawing/2014/main" id="{8E0E1DAF-8EF3-BB43-95C3-4AA7A64A235A}"/>
              </a:ext>
            </a:extLst>
          </p:cNvPr>
          <p:cNvSpPr>
            <a:spLocks noGrp="1"/>
          </p:cNvSpPr>
          <p:nvPr>
            <p:ph idx="1"/>
          </p:nvPr>
        </p:nvSpPr>
        <p:spPr/>
        <p:txBody>
          <a:bodyPr>
            <a:normAutofit lnSpcReduction="10000"/>
          </a:bodyPr>
          <a:lstStyle/>
          <a:p>
            <a:r>
              <a:rPr lang="en-US" sz="2800" dirty="0">
                <a:latin typeface="Franklin Gothic Medium" panose="020B0603020102020204" pitchFamily="34" charset="0"/>
              </a:rPr>
              <a:t>Reality checks are especially useful as a tool for back-mapping curriculum and instruction toward targeted and purposeful goals and scaffolding across levels.</a:t>
            </a:r>
          </a:p>
          <a:p>
            <a:r>
              <a:rPr lang="en-US" sz="2800" dirty="0">
                <a:latin typeface="Franklin Gothic Medium" panose="020B0603020102020204" pitchFamily="34" charset="0"/>
              </a:rPr>
              <a:t>Reality checks promote the design of curriculum and instruction that promotes lifespan literacy as the process should also be forward looking to discover the specific literacy competencies that will be expected of the students when they each enter the chosen profession. </a:t>
            </a:r>
          </a:p>
          <a:p>
            <a:endParaRPr lang="en-US" dirty="0"/>
          </a:p>
        </p:txBody>
      </p:sp>
    </p:spTree>
    <p:extLst>
      <p:ext uri="{BB962C8B-B14F-4D97-AF65-F5344CB8AC3E}">
        <p14:creationId xmlns:p14="http://schemas.microsoft.com/office/powerpoint/2010/main" val="17547325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1234D3F-0FA1-0942-9521-26F8F463B5C2}"/>
              </a:ext>
            </a:extLst>
          </p:cNvPr>
          <p:cNvPicPr>
            <a:picLocks noGrp="1" noChangeAspect="1"/>
          </p:cNvPicPr>
          <p:nvPr>
            <p:ph idx="1"/>
          </p:nvPr>
        </p:nvPicPr>
        <p:blipFill>
          <a:blip r:embed="rId3"/>
          <a:stretch>
            <a:fillRect/>
          </a:stretch>
        </p:blipFill>
        <p:spPr>
          <a:xfrm>
            <a:off x="2961862" y="1431236"/>
            <a:ext cx="6003234" cy="4604440"/>
          </a:xfrm>
        </p:spPr>
      </p:pic>
    </p:spTree>
    <p:extLst>
      <p:ext uri="{BB962C8B-B14F-4D97-AF65-F5344CB8AC3E}">
        <p14:creationId xmlns:p14="http://schemas.microsoft.com/office/powerpoint/2010/main" val="11952251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0E7F6-AC8C-4642-90D0-E39FB5661EDD}"/>
              </a:ext>
            </a:extLst>
          </p:cNvPr>
          <p:cNvSpPr>
            <a:spLocks noGrp="1"/>
          </p:cNvSpPr>
          <p:nvPr>
            <p:ph type="title"/>
          </p:nvPr>
        </p:nvSpPr>
        <p:spPr>
          <a:xfrm>
            <a:off x="2592925" y="624110"/>
            <a:ext cx="8911687" cy="747490"/>
          </a:xfrm>
        </p:spPr>
        <p:txBody>
          <a:bodyPr/>
          <a:lstStyle/>
          <a:p>
            <a:r>
              <a:rPr lang="en-US" dirty="0">
                <a:latin typeface="Optima" panose="02000503060000020004" pitchFamily="2" charset="0"/>
              </a:rPr>
              <a:t>Influence of Dual Credit Models</a:t>
            </a:r>
          </a:p>
        </p:txBody>
      </p:sp>
      <p:sp>
        <p:nvSpPr>
          <p:cNvPr id="3" name="Content Placeholder 2">
            <a:extLst>
              <a:ext uri="{FF2B5EF4-FFF2-40B4-BE49-F238E27FC236}">
                <a16:creationId xmlns:a16="http://schemas.microsoft.com/office/drawing/2014/main" id="{9EE4B8B9-2766-3446-B5EE-7E466F3E2A8A}"/>
              </a:ext>
            </a:extLst>
          </p:cNvPr>
          <p:cNvSpPr>
            <a:spLocks noGrp="1"/>
          </p:cNvSpPr>
          <p:nvPr>
            <p:ph idx="1"/>
          </p:nvPr>
        </p:nvSpPr>
        <p:spPr>
          <a:xfrm>
            <a:off x="2411412" y="1574800"/>
            <a:ext cx="8915400" cy="4648200"/>
          </a:xfrm>
        </p:spPr>
        <p:txBody>
          <a:bodyPr>
            <a:noAutofit/>
          </a:bodyPr>
          <a:lstStyle/>
          <a:p>
            <a:r>
              <a:rPr lang="en-US" sz="3200" dirty="0">
                <a:latin typeface="Optima" panose="02000503060000020004" pitchFamily="2" charset="0"/>
              </a:rPr>
              <a:t>Dual credit will lead to enrollment shifts in traditional high enrollment gatekeeper courses on campus with possible cuts in faculty/staff/budget. Just what has happened at The Ohio State University?</a:t>
            </a:r>
          </a:p>
          <a:p>
            <a:r>
              <a:rPr lang="en-US" sz="3200" dirty="0">
                <a:latin typeface="Optima" panose="02000503060000020004" pitchFamily="2" charset="0"/>
              </a:rPr>
              <a:t>As dual credit programs expand learning support services will likely shift to other courses</a:t>
            </a:r>
          </a:p>
          <a:p>
            <a:r>
              <a:rPr lang="en-US" sz="3200" dirty="0">
                <a:latin typeface="Optima" panose="02000503060000020004" pitchFamily="2" charset="0"/>
              </a:rPr>
              <a:t>Dual credit programs opens opportunities to cross borders to serve a new population (AVID)</a:t>
            </a:r>
          </a:p>
          <a:p>
            <a:endParaRPr lang="en-US" sz="3200" dirty="0"/>
          </a:p>
        </p:txBody>
      </p:sp>
    </p:spTree>
    <p:extLst>
      <p:ext uri="{BB962C8B-B14F-4D97-AF65-F5344CB8AC3E}">
        <p14:creationId xmlns:p14="http://schemas.microsoft.com/office/powerpoint/2010/main" val="5359098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76E7C-C3D0-2E4C-A64E-57720E47F815}"/>
              </a:ext>
            </a:extLst>
          </p:cNvPr>
          <p:cNvSpPr>
            <a:spLocks noGrp="1"/>
          </p:cNvSpPr>
          <p:nvPr>
            <p:ph type="title"/>
          </p:nvPr>
        </p:nvSpPr>
        <p:spPr/>
        <p:txBody>
          <a:bodyPr/>
          <a:lstStyle/>
          <a:p>
            <a:r>
              <a:rPr lang="en-US" dirty="0">
                <a:latin typeface="Franklin Gothic Medium" panose="020B0603020102020204" pitchFamily="34" charset="0"/>
              </a:rPr>
              <a:t>How are You Involved with Your Faculty Development Office?</a:t>
            </a:r>
          </a:p>
        </p:txBody>
      </p:sp>
      <p:sp>
        <p:nvSpPr>
          <p:cNvPr id="3" name="Content Placeholder 2">
            <a:extLst>
              <a:ext uri="{FF2B5EF4-FFF2-40B4-BE49-F238E27FC236}">
                <a16:creationId xmlns:a16="http://schemas.microsoft.com/office/drawing/2014/main" id="{5AEEBBBA-997C-7D4B-A574-2DBE9EBF9980}"/>
              </a:ext>
            </a:extLst>
          </p:cNvPr>
          <p:cNvSpPr>
            <a:spLocks noGrp="1"/>
          </p:cNvSpPr>
          <p:nvPr>
            <p:ph idx="1"/>
          </p:nvPr>
        </p:nvSpPr>
        <p:spPr/>
        <p:txBody>
          <a:bodyPr/>
          <a:lstStyle/>
          <a:p>
            <a:r>
              <a:rPr lang="en-US" sz="2800" dirty="0">
                <a:latin typeface="Franklin Gothic Medium" panose="020B0603020102020204" pitchFamily="34" charset="0"/>
              </a:rPr>
              <a:t>Training for Disciplinary Literacy</a:t>
            </a:r>
          </a:p>
          <a:p>
            <a:r>
              <a:rPr lang="en-US" sz="2800" dirty="0">
                <a:latin typeface="Franklin Gothic Medium" panose="020B0603020102020204" pitchFamily="34" charset="0"/>
              </a:rPr>
              <a:t>Reality Checks and Curriculum Audits</a:t>
            </a:r>
          </a:p>
          <a:p>
            <a:r>
              <a:rPr lang="en-US" sz="2800" dirty="0">
                <a:latin typeface="Franklin Gothic Medium" panose="020B0603020102020204" pitchFamily="34" charset="0"/>
              </a:rPr>
              <a:t>Training Future Members of the Professoriate</a:t>
            </a:r>
          </a:p>
          <a:p>
            <a:r>
              <a:rPr lang="en-US" sz="2800" dirty="0">
                <a:latin typeface="Franklin Gothic Medium" panose="020B0603020102020204" pitchFamily="34" charset="0"/>
              </a:rPr>
              <a:t>Serving on Advisory Committees</a:t>
            </a:r>
          </a:p>
          <a:p>
            <a:r>
              <a:rPr lang="en-US" sz="2800" dirty="0">
                <a:latin typeface="Franklin Gothic Medium" panose="020B0603020102020204" pitchFamily="34" charset="0"/>
              </a:rPr>
              <a:t>Faculty Support Services</a:t>
            </a:r>
          </a:p>
          <a:p>
            <a:r>
              <a:rPr lang="en-US" sz="2800" dirty="0">
                <a:latin typeface="Franklin Gothic Medium" panose="020B0603020102020204" pitchFamily="34" charset="0"/>
              </a:rPr>
              <a:t>Text Analysis Services</a:t>
            </a:r>
          </a:p>
          <a:p>
            <a:endParaRPr lang="en-US" dirty="0"/>
          </a:p>
        </p:txBody>
      </p:sp>
    </p:spTree>
    <p:extLst>
      <p:ext uri="{BB962C8B-B14F-4D97-AF65-F5344CB8AC3E}">
        <p14:creationId xmlns:p14="http://schemas.microsoft.com/office/powerpoint/2010/main" val="948292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153F8-89E0-AD43-97E3-C8D3F4CA0373}"/>
              </a:ext>
            </a:extLst>
          </p:cNvPr>
          <p:cNvSpPr>
            <a:spLocks noGrp="1"/>
          </p:cNvSpPr>
          <p:nvPr>
            <p:ph type="title"/>
          </p:nvPr>
        </p:nvSpPr>
        <p:spPr>
          <a:xfrm>
            <a:off x="1066800" y="642593"/>
            <a:ext cx="10058400" cy="5158131"/>
          </a:xfrm>
        </p:spPr>
        <p:txBody>
          <a:bodyPr/>
          <a:lstStyle/>
          <a:p>
            <a:pPr algn="ctr"/>
            <a:br>
              <a:rPr lang="en-US" dirty="0"/>
            </a:br>
            <a:br>
              <a:rPr lang="en-US" dirty="0"/>
            </a:br>
            <a:br>
              <a:rPr lang="en-US" dirty="0"/>
            </a:br>
            <a:r>
              <a:rPr lang="en-US" dirty="0"/>
              <a:t>Call it a Rogue Wave, a Tidal Wave, or a Tsunami of change… It does not matter.</a:t>
            </a:r>
            <a:br>
              <a:rPr lang="en-US" dirty="0"/>
            </a:br>
            <a:endParaRPr lang="en-US" dirty="0"/>
          </a:p>
        </p:txBody>
      </p:sp>
      <p:sp>
        <p:nvSpPr>
          <p:cNvPr id="3" name="Content Placeholder 2">
            <a:extLst>
              <a:ext uri="{FF2B5EF4-FFF2-40B4-BE49-F238E27FC236}">
                <a16:creationId xmlns:a16="http://schemas.microsoft.com/office/drawing/2014/main" id="{B0A96525-4B37-C845-8177-2ACFBF802AAB}"/>
              </a:ext>
            </a:extLst>
          </p:cNvPr>
          <p:cNvSpPr>
            <a:spLocks noGrp="1"/>
          </p:cNvSpPr>
          <p:nvPr>
            <p:ph idx="1"/>
          </p:nvPr>
        </p:nvSpPr>
        <p:spPr>
          <a:xfrm flipV="1">
            <a:off x="1066800" y="2014195"/>
            <a:ext cx="45719" cy="88926"/>
          </a:xfrm>
        </p:spPr>
        <p:txBody>
          <a:bodyPr>
            <a:normAutofit fontScale="25000" lnSpcReduction="20000"/>
          </a:bodyPr>
          <a:lstStyle/>
          <a:p>
            <a:endParaRPr lang="en-US" dirty="0"/>
          </a:p>
          <a:p>
            <a:endParaRPr lang="en-US" dirty="0"/>
          </a:p>
        </p:txBody>
      </p:sp>
    </p:spTree>
    <p:extLst>
      <p:ext uri="{BB962C8B-B14F-4D97-AF65-F5344CB8AC3E}">
        <p14:creationId xmlns:p14="http://schemas.microsoft.com/office/powerpoint/2010/main" val="14722702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54DD4-C205-7348-98E2-91B2FF2C7589}"/>
              </a:ext>
            </a:extLst>
          </p:cNvPr>
          <p:cNvSpPr>
            <a:spLocks noGrp="1"/>
          </p:cNvSpPr>
          <p:nvPr>
            <p:ph type="title"/>
          </p:nvPr>
        </p:nvSpPr>
        <p:spPr>
          <a:xfrm>
            <a:off x="2311400" y="624110"/>
            <a:ext cx="9193213" cy="3541490"/>
          </a:xfrm>
        </p:spPr>
        <p:txBody>
          <a:bodyPr/>
          <a:lstStyle/>
          <a:p>
            <a:pPr algn="ctr"/>
            <a:br>
              <a:rPr lang="en-US" dirty="0"/>
            </a:br>
            <a:br>
              <a:rPr lang="en-US" dirty="0"/>
            </a:br>
            <a:br>
              <a:rPr lang="en-US" dirty="0"/>
            </a:br>
            <a:r>
              <a:rPr lang="en-US" sz="4000" dirty="0"/>
              <a:t>Finally….Look for New Alliances</a:t>
            </a:r>
          </a:p>
        </p:txBody>
      </p:sp>
      <p:sp>
        <p:nvSpPr>
          <p:cNvPr id="3" name="Content Placeholder 2">
            <a:extLst>
              <a:ext uri="{FF2B5EF4-FFF2-40B4-BE49-F238E27FC236}">
                <a16:creationId xmlns:a16="http://schemas.microsoft.com/office/drawing/2014/main" id="{43952590-6F27-E04A-85E4-E08E7781EF60}"/>
              </a:ext>
            </a:extLst>
          </p:cNvPr>
          <p:cNvSpPr>
            <a:spLocks noGrp="1"/>
          </p:cNvSpPr>
          <p:nvPr>
            <p:ph idx="1"/>
          </p:nvPr>
        </p:nvSpPr>
        <p:spPr>
          <a:xfrm>
            <a:off x="2589212" y="4165600"/>
            <a:ext cx="1830388" cy="1879600"/>
          </a:xfrm>
        </p:spPr>
        <p:txBody>
          <a:bodyPr/>
          <a:lstStyle/>
          <a:p>
            <a:endParaRPr lang="en-US" dirty="0"/>
          </a:p>
        </p:txBody>
      </p:sp>
    </p:spTree>
    <p:extLst>
      <p:ext uri="{BB962C8B-B14F-4D97-AF65-F5344CB8AC3E}">
        <p14:creationId xmlns:p14="http://schemas.microsoft.com/office/powerpoint/2010/main" val="28969959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F6D4099-F95E-7648-A151-330B616E42D2}"/>
              </a:ext>
            </a:extLst>
          </p:cNvPr>
          <p:cNvPicPr>
            <a:picLocks noGrp="1" noChangeAspect="1"/>
          </p:cNvPicPr>
          <p:nvPr>
            <p:ph idx="1"/>
          </p:nvPr>
        </p:nvPicPr>
        <p:blipFill>
          <a:blip r:embed="rId3"/>
          <a:stretch>
            <a:fillRect/>
          </a:stretch>
        </p:blipFill>
        <p:spPr>
          <a:xfrm>
            <a:off x="3295605" y="1566725"/>
            <a:ext cx="5242982" cy="3932237"/>
          </a:xfrm>
        </p:spPr>
      </p:pic>
    </p:spTree>
    <p:extLst>
      <p:ext uri="{BB962C8B-B14F-4D97-AF65-F5344CB8AC3E}">
        <p14:creationId xmlns:p14="http://schemas.microsoft.com/office/powerpoint/2010/main" val="2588949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17BA1-6F4F-AE41-A7E8-17DBBD348B49}"/>
              </a:ext>
            </a:extLst>
          </p:cNvPr>
          <p:cNvSpPr>
            <a:spLocks noGrp="1"/>
          </p:cNvSpPr>
          <p:nvPr>
            <p:ph type="title"/>
          </p:nvPr>
        </p:nvSpPr>
        <p:spPr>
          <a:xfrm>
            <a:off x="1066800" y="642593"/>
            <a:ext cx="10058400" cy="5020539"/>
          </a:xfrm>
        </p:spPr>
        <p:txBody>
          <a:bodyPr>
            <a:normAutofit/>
          </a:bodyPr>
          <a:lstStyle/>
          <a:p>
            <a:pPr algn="ctr"/>
            <a:br>
              <a:rPr lang="en-US" dirty="0"/>
            </a:br>
            <a:br>
              <a:rPr lang="en-US" dirty="0"/>
            </a:br>
            <a:br>
              <a:rPr lang="en-US" dirty="0"/>
            </a:br>
            <a:r>
              <a:rPr lang="en-US" dirty="0"/>
              <a:t>Professionals in the Fields of Developmental Education and Learning Assistance had two choices</a:t>
            </a:r>
          </a:p>
        </p:txBody>
      </p:sp>
    </p:spTree>
    <p:extLst>
      <p:ext uri="{BB962C8B-B14F-4D97-AF65-F5344CB8AC3E}">
        <p14:creationId xmlns:p14="http://schemas.microsoft.com/office/powerpoint/2010/main" val="569225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56F78-7665-F14C-859C-7836F426D06D}"/>
              </a:ext>
            </a:extLst>
          </p:cNvPr>
          <p:cNvSpPr>
            <a:spLocks noGrp="1"/>
          </p:cNvSpPr>
          <p:nvPr>
            <p:ph type="title"/>
          </p:nvPr>
        </p:nvSpPr>
        <p:spPr/>
        <p:txBody>
          <a:bodyPr>
            <a:normAutofit/>
          </a:bodyPr>
          <a:lstStyle/>
          <a:p>
            <a:pPr algn="ctr"/>
            <a:br>
              <a:rPr lang="en-US" dirty="0"/>
            </a:br>
            <a:r>
              <a:rPr lang="en-US" dirty="0"/>
              <a:t>Dude…Catch that wave</a:t>
            </a:r>
          </a:p>
        </p:txBody>
      </p:sp>
      <p:pic>
        <p:nvPicPr>
          <p:cNvPr id="5" name="Content Placeholder 4">
            <a:extLst>
              <a:ext uri="{FF2B5EF4-FFF2-40B4-BE49-F238E27FC236}">
                <a16:creationId xmlns:a16="http://schemas.microsoft.com/office/drawing/2014/main" id="{5F298DC2-052A-0247-9373-FDD70D2E9B88}"/>
              </a:ext>
            </a:extLst>
          </p:cNvPr>
          <p:cNvPicPr>
            <a:picLocks noGrp="1" noChangeAspect="1"/>
          </p:cNvPicPr>
          <p:nvPr>
            <p:ph idx="1"/>
          </p:nvPr>
        </p:nvPicPr>
        <p:blipFill>
          <a:blip r:embed="rId3"/>
          <a:stretch>
            <a:fillRect/>
          </a:stretch>
        </p:blipFill>
        <p:spPr>
          <a:xfrm>
            <a:off x="4722789" y="2103438"/>
            <a:ext cx="2746421" cy="3932237"/>
          </a:xfrm>
        </p:spPr>
      </p:pic>
    </p:spTree>
    <p:extLst>
      <p:ext uri="{BB962C8B-B14F-4D97-AF65-F5344CB8AC3E}">
        <p14:creationId xmlns:p14="http://schemas.microsoft.com/office/powerpoint/2010/main" val="162792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F813A-C833-1546-BFB7-C28857421E73}"/>
              </a:ext>
            </a:extLst>
          </p:cNvPr>
          <p:cNvSpPr>
            <a:spLocks noGrp="1"/>
          </p:cNvSpPr>
          <p:nvPr>
            <p:ph type="title"/>
          </p:nvPr>
        </p:nvSpPr>
        <p:spPr/>
        <p:txBody>
          <a:bodyPr>
            <a:noAutofit/>
          </a:bodyPr>
          <a:lstStyle/>
          <a:p>
            <a:pPr algn="ctr"/>
            <a:r>
              <a:rPr lang="en-US" sz="3200" dirty="0">
                <a:latin typeface="Franklin Gothic Medium" panose="020B0603020102020204" pitchFamily="34" charset="0"/>
              </a:rPr>
              <a:t>Developmental Education adopted a stance of denial. </a:t>
            </a:r>
            <a:br>
              <a:rPr lang="en-US" sz="3200" dirty="0">
                <a:latin typeface="Franklin Gothic Medium" panose="020B0603020102020204" pitchFamily="34" charset="0"/>
              </a:rPr>
            </a:br>
            <a:r>
              <a:rPr lang="en-US" sz="3200" dirty="0">
                <a:latin typeface="Franklin Gothic Medium" panose="020B0603020102020204" pitchFamily="34" charset="0"/>
              </a:rPr>
              <a:t>How did that work out?</a:t>
            </a:r>
          </a:p>
        </p:txBody>
      </p:sp>
      <p:pic>
        <p:nvPicPr>
          <p:cNvPr id="5" name="Content Placeholder 4">
            <a:extLst>
              <a:ext uri="{FF2B5EF4-FFF2-40B4-BE49-F238E27FC236}">
                <a16:creationId xmlns:a16="http://schemas.microsoft.com/office/drawing/2014/main" id="{F4CF160A-FC4D-6143-A660-D4C28F6FBDDB}"/>
              </a:ext>
            </a:extLst>
          </p:cNvPr>
          <p:cNvPicPr>
            <a:picLocks noGrp="1" noChangeAspect="1"/>
          </p:cNvPicPr>
          <p:nvPr>
            <p:ph idx="1"/>
          </p:nvPr>
        </p:nvPicPr>
        <p:blipFill>
          <a:blip r:embed="rId3"/>
          <a:stretch>
            <a:fillRect/>
          </a:stretch>
        </p:blipFill>
        <p:spPr>
          <a:xfrm>
            <a:off x="4040442" y="2446638"/>
            <a:ext cx="5250367" cy="4128683"/>
          </a:xfrm>
        </p:spPr>
      </p:pic>
    </p:spTree>
    <p:extLst>
      <p:ext uri="{BB962C8B-B14F-4D97-AF65-F5344CB8AC3E}">
        <p14:creationId xmlns:p14="http://schemas.microsoft.com/office/powerpoint/2010/main" val="3601793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EF7D1-601F-3449-86A4-A14CFB03452D}"/>
              </a:ext>
            </a:extLst>
          </p:cNvPr>
          <p:cNvSpPr>
            <a:spLocks noGrp="1"/>
          </p:cNvSpPr>
          <p:nvPr>
            <p:ph type="title"/>
          </p:nvPr>
        </p:nvSpPr>
        <p:spPr>
          <a:xfrm>
            <a:off x="2592925" y="624109"/>
            <a:ext cx="8911687" cy="3503047"/>
          </a:xfrm>
        </p:spPr>
        <p:txBody>
          <a:bodyPr/>
          <a:lstStyle/>
          <a:p>
            <a:pPr algn="ctr"/>
            <a:br>
              <a:rPr lang="en-US" dirty="0"/>
            </a:br>
            <a:br>
              <a:rPr lang="en-US" dirty="0"/>
            </a:br>
            <a:br>
              <a:rPr lang="en-US" dirty="0"/>
            </a:br>
            <a:r>
              <a:rPr lang="en-US" dirty="0"/>
              <a:t>NARDSPE to NADE to NOSS</a:t>
            </a:r>
          </a:p>
        </p:txBody>
      </p:sp>
      <p:sp>
        <p:nvSpPr>
          <p:cNvPr id="3" name="Content Placeholder 2">
            <a:extLst>
              <a:ext uri="{FF2B5EF4-FFF2-40B4-BE49-F238E27FC236}">
                <a16:creationId xmlns:a16="http://schemas.microsoft.com/office/drawing/2014/main" id="{943078D4-D684-134B-B3F8-EBF8B6DD39E0}"/>
              </a:ext>
            </a:extLst>
          </p:cNvPr>
          <p:cNvSpPr>
            <a:spLocks noGrp="1"/>
          </p:cNvSpPr>
          <p:nvPr>
            <p:ph idx="1"/>
          </p:nvPr>
        </p:nvSpPr>
        <p:spPr>
          <a:xfrm>
            <a:off x="2589212" y="4868562"/>
            <a:ext cx="8915400" cy="1042660"/>
          </a:xfrm>
        </p:spPr>
        <p:txBody>
          <a:bodyPr/>
          <a:lstStyle/>
          <a:p>
            <a:endParaRPr lang="en-US" dirty="0"/>
          </a:p>
        </p:txBody>
      </p:sp>
    </p:spTree>
    <p:extLst>
      <p:ext uri="{BB962C8B-B14F-4D97-AF65-F5344CB8AC3E}">
        <p14:creationId xmlns:p14="http://schemas.microsoft.com/office/powerpoint/2010/main" val="14891058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{1085FD9B-8A78-0E41-A640-DA09FC837C02}tf10001069</Template>
  <TotalTime>597</TotalTime>
  <Words>2784</Words>
  <Application>Microsoft Macintosh PowerPoint</Application>
  <PresentationFormat>Widescreen</PresentationFormat>
  <Paragraphs>275</Paragraphs>
  <Slides>51</Slides>
  <Notes>40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Arial</vt:lpstr>
      <vt:lpstr>Calibri</vt:lpstr>
      <vt:lpstr>Century Gothic</vt:lpstr>
      <vt:lpstr>Franklin Gothic Medium</vt:lpstr>
      <vt:lpstr>Optima</vt:lpstr>
      <vt:lpstr>Times New Roman</vt:lpstr>
      <vt:lpstr>Wingdings</vt:lpstr>
      <vt:lpstr>Wingdings 3</vt:lpstr>
      <vt:lpstr>Wisp</vt:lpstr>
      <vt:lpstr>After the Reform Era A Path Forward for Academic Support Pedagogy</vt:lpstr>
      <vt:lpstr>2005 to 2019</vt:lpstr>
      <vt:lpstr>The Calliope of Reform Era Movements</vt:lpstr>
      <vt:lpstr>PowerPoint Presentation</vt:lpstr>
      <vt:lpstr>   Call it a Rogue Wave, a Tidal Wave, or a Tsunami of change… It does not matter. </vt:lpstr>
      <vt:lpstr>   Professionals in the Fields of Developmental Education and Learning Assistance had two choices</vt:lpstr>
      <vt:lpstr> Dude…Catch that wave</vt:lpstr>
      <vt:lpstr>Developmental Education adopted a stance of denial.  How did that work out?</vt:lpstr>
      <vt:lpstr>   NARDSPE to NADE to NOSS</vt:lpstr>
      <vt:lpstr>As NARDSPE morphed into NADE, the philosophical focus was to be developmental education, but across the years the models adopted actually built upon the remedial education.   Hence, there emerged a situation where the definition of developmental simply became remedial in reality and in the eyes of the higher education community.   True developmental education as a philosophy was replaced by developmental studies which was an administrative scheme.</vt:lpstr>
      <vt:lpstr>If it looks like a duck, swims like a duck, and quacks like a duck, then it probably is a duck.</vt:lpstr>
      <vt:lpstr>Attrition is a structural problem that can be overcome in part by policy.​ Throughout the pipeline there are multiple exit points.        The more classes the student must take, the opportunities for the student to leave whether for academic performance, financial issues, or life events.​ </vt:lpstr>
      <vt:lpstr>      It Becomes Clear …  For the at-risk student the pipeline leakage is a PK-16 issue. The effects of being underprepared and misprepared for the next step on the ladder is an exponential factor.​  Developmental Education has been a case of triage when it should be a case of adoption. (San Francisco State EOP model)​  Borrowed from Larry Mikulecky​  </vt:lpstr>
      <vt:lpstr>Standards for  the Developmental Education Era</vt:lpstr>
      <vt:lpstr>Bottom Line: We can do better in supporting… </vt:lpstr>
      <vt:lpstr>So What to Consider????</vt:lpstr>
      <vt:lpstr>Re-Defining</vt:lpstr>
      <vt:lpstr>Time to Re-Define</vt:lpstr>
      <vt:lpstr>There is nothing so practical as a good theory.</vt:lpstr>
      <vt:lpstr>Lifespan Literacy Development </vt:lpstr>
      <vt:lpstr>Disciplinary Literacy</vt:lpstr>
      <vt:lpstr>Functional Contextualization</vt:lpstr>
      <vt:lpstr>Re-Claiming</vt:lpstr>
      <vt:lpstr>Learning Strategy Instruction</vt:lpstr>
      <vt:lpstr>It’s All About Transfer</vt:lpstr>
      <vt:lpstr>Variable Credit Courses</vt:lpstr>
      <vt:lpstr>Re-Inventing</vt:lpstr>
      <vt:lpstr>Integrated Reading and Writing as Case</vt:lpstr>
      <vt:lpstr>IRW</vt:lpstr>
      <vt:lpstr>Training College Reading and Learning Specialists</vt:lpstr>
      <vt:lpstr>Training</vt:lpstr>
      <vt:lpstr>Adopt the Spiral Curriculum</vt:lpstr>
      <vt:lpstr>PowerPoint Presentation</vt:lpstr>
      <vt:lpstr>Accreditation Agencies, HEAs, and College Administrators</vt:lpstr>
      <vt:lpstr>New Literacies </vt:lpstr>
      <vt:lpstr>Several Decades in a Self-Imposed Silo </vt:lpstr>
      <vt:lpstr>Co-Requisite Courses</vt:lpstr>
      <vt:lpstr>Co-Reqs</vt:lpstr>
      <vt:lpstr>More Options </vt:lpstr>
      <vt:lpstr>And More</vt:lpstr>
      <vt:lpstr>Re-Reforming</vt:lpstr>
      <vt:lpstr>Balkanization is Not Our Friend Even with the  Council of Learning Assistance  and Developmental Education Associations Attempt at Confederation </vt:lpstr>
      <vt:lpstr>Who are the Power Brokers in 2019?</vt:lpstr>
      <vt:lpstr>Will the Playing Field Change?</vt:lpstr>
      <vt:lpstr>Conduct Reality Checks</vt:lpstr>
      <vt:lpstr>Reality Checks or Curriculum Audits</vt:lpstr>
      <vt:lpstr>PowerPoint Presentation</vt:lpstr>
      <vt:lpstr>Influence of Dual Credit Models</vt:lpstr>
      <vt:lpstr>How are You Involved with Your Faculty Development Office?</vt:lpstr>
      <vt:lpstr>   Finally….Look for New Alliances</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After the Reform Era A Path forward for Academic Support Pedagogy</dc:title>
  <dc:creator>Norman Stahl</dc:creator>
  <cp:lastModifiedBy>Norman Stahl</cp:lastModifiedBy>
  <cp:revision>46</cp:revision>
  <dcterms:created xsi:type="dcterms:W3CDTF">2019-03-27T00:52:55Z</dcterms:created>
  <dcterms:modified xsi:type="dcterms:W3CDTF">2019-04-08T11:32:42Z</dcterms:modified>
</cp:coreProperties>
</file>